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794" r:id="rId2"/>
    <p:sldId id="875" r:id="rId3"/>
    <p:sldId id="905" r:id="rId4"/>
    <p:sldId id="906" r:id="rId5"/>
    <p:sldId id="858" r:id="rId6"/>
    <p:sldId id="826" r:id="rId7"/>
    <p:sldId id="859" r:id="rId8"/>
    <p:sldId id="801" r:id="rId9"/>
    <p:sldId id="876" r:id="rId10"/>
    <p:sldId id="877" r:id="rId11"/>
    <p:sldId id="878" r:id="rId12"/>
    <p:sldId id="879" r:id="rId13"/>
    <p:sldId id="880" r:id="rId14"/>
    <p:sldId id="881" r:id="rId15"/>
    <p:sldId id="882" r:id="rId16"/>
    <p:sldId id="883" r:id="rId17"/>
    <p:sldId id="884" r:id="rId18"/>
    <p:sldId id="885" r:id="rId19"/>
    <p:sldId id="886" r:id="rId20"/>
    <p:sldId id="887" r:id="rId21"/>
    <p:sldId id="888" r:id="rId22"/>
    <p:sldId id="889" r:id="rId23"/>
    <p:sldId id="890" r:id="rId24"/>
    <p:sldId id="891" r:id="rId25"/>
    <p:sldId id="892" r:id="rId26"/>
    <p:sldId id="893" r:id="rId27"/>
    <p:sldId id="894" r:id="rId28"/>
    <p:sldId id="895" r:id="rId29"/>
    <p:sldId id="896" r:id="rId30"/>
    <p:sldId id="897" r:id="rId31"/>
    <p:sldId id="898" r:id="rId32"/>
    <p:sldId id="899" r:id="rId33"/>
    <p:sldId id="900" r:id="rId34"/>
    <p:sldId id="901" r:id="rId35"/>
    <p:sldId id="902" r:id="rId36"/>
    <p:sldId id="903" r:id="rId37"/>
    <p:sldId id="90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75" autoAdjust="0"/>
    <p:restoredTop sz="78763" autoAdjust="0"/>
  </p:normalViewPr>
  <p:slideViewPr>
    <p:cSldViewPr snapToGrid="0" snapToObjects="1">
      <p:cViewPr>
        <p:scale>
          <a:sx n="72" d="100"/>
          <a:sy n="72" d="100"/>
        </p:scale>
        <p:origin x="-240" y="-784"/>
      </p:cViewPr>
      <p:guideLst>
        <p:guide orient="horz" pos="2160"/>
        <p:guide pos="3840"/>
      </p:guideLst>
    </p:cSldViewPr>
  </p:slideViewPr>
  <p:notesTextViewPr>
    <p:cViewPr>
      <p:scale>
        <a:sx n="100" d="100"/>
        <a:sy n="100" d="100"/>
      </p:scale>
      <p:origin x="0" y="0"/>
    </p:cViewPr>
  </p:notesTextViewPr>
  <p:sorterViewPr>
    <p:cViewPr>
      <p:scale>
        <a:sx n="128" d="100"/>
        <a:sy n="128" d="100"/>
      </p:scale>
      <p:origin x="0" y="13176"/>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15AC15-D366-1045-8B95-906BED04EB57}" type="datetimeFigureOut">
              <a:rPr lang="en-US" smtClean="0"/>
              <a:pPr/>
              <a:t>3/20/17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F382D8-B22D-6245-9253-78B81CE40BFC}" type="slidenum">
              <a:rPr lang="en-US" smtClean="0"/>
              <a:pPr/>
              <a:t>‹#›</a:t>
            </a:fld>
            <a:endParaRPr lang="en-US"/>
          </a:p>
        </p:txBody>
      </p:sp>
    </p:spTree>
    <p:extLst>
      <p:ext uri="{BB962C8B-B14F-4D97-AF65-F5344CB8AC3E}">
        <p14:creationId xmlns:p14="http://schemas.microsoft.com/office/powerpoint/2010/main" val="9685834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38F9C5-D0B9-6043-966C-CD72DB596C87}" type="datetimeFigureOut">
              <a:rPr lang="en-US" smtClean="0"/>
              <a:pPr/>
              <a:t>3/20/17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354FB1-8543-584B-BB0F-CA47458AEBC3}" type="slidenum">
              <a:rPr lang="en-US" smtClean="0"/>
              <a:pPr/>
              <a:t>‹#›</a:t>
            </a:fld>
            <a:endParaRPr lang="en-US"/>
          </a:p>
        </p:txBody>
      </p:sp>
    </p:spTree>
    <p:extLst>
      <p:ext uri="{BB962C8B-B14F-4D97-AF65-F5344CB8AC3E}">
        <p14:creationId xmlns:p14="http://schemas.microsoft.com/office/powerpoint/2010/main" val="1799953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1</a:t>
            </a:fld>
            <a:endParaRPr lang="en-US"/>
          </a:p>
        </p:txBody>
      </p:sp>
    </p:spTree>
    <p:extLst>
      <p:ext uri="{BB962C8B-B14F-4D97-AF65-F5344CB8AC3E}">
        <p14:creationId xmlns:p14="http://schemas.microsoft.com/office/powerpoint/2010/main" val="3201503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t>
            </a:r>
            <a:r>
              <a:rPr lang="en-US" baseline="0" dirty="0" smtClean="0"/>
              <a:t> First class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Its pretty full.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The class is experimental - first time.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&gt; some people will drop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need to already know python and probability</a:t>
            </a:r>
          </a:p>
          <a:p>
            <a:r>
              <a:rPr lang="en-US" dirty="0" smtClean="0"/>
              <a:t>-</a:t>
            </a:r>
            <a:r>
              <a:rPr lang="en-US" baseline="0" dirty="0" smtClean="0"/>
              <a:t> Take in Fall - if possible</a:t>
            </a:r>
            <a:r>
              <a:rPr lang="en-US" dirty="0" smtClean="0"/>
              <a:t> </a:t>
            </a:r>
          </a:p>
          <a:p>
            <a:endParaRPr lang="en-US" dirty="0" smtClean="0"/>
          </a:p>
          <a:p>
            <a:r>
              <a:rPr lang="en-US" dirty="0" smtClean="0"/>
              <a:t>- We may be able add add</a:t>
            </a:r>
            <a:r>
              <a:rPr lang="en-US" baseline="0" dirty="0" smtClean="0"/>
              <a:t> a few more seats, but we are limited by number projects that we can manage and advise.</a:t>
            </a:r>
          </a:p>
          <a:p>
            <a:endParaRPr lang="en-US" baseline="0" dirty="0" smtClean="0"/>
          </a:p>
          <a:p>
            <a:r>
              <a:rPr lang="en-US" baseline="0" dirty="0" smtClean="0"/>
              <a:t>Today...</a:t>
            </a:r>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2</a:t>
            </a:fld>
            <a:endParaRPr lang="en-US"/>
          </a:p>
        </p:txBody>
      </p:sp>
    </p:spTree>
    <p:extLst>
      <p:ext uri="{BB962C8B-B14F-4D97-AF65-F5344CB8AC3E}">
        <p14:creationId xmlns:p14="http://schemas.microsoft.com/office/powerpoint/2010/main" val="1118174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3</a:t>
            </a:fld>
            <a:endParaRPr lang="en-US"/>
          </a:p>
        </p:txBody>
      </p:sp>
    </p:spTree>
    <p:extLst>
      <p:ext uri="{BB962C8B-B14F-4D97-AF65-F5344CB8AC3E}">
        <p14:creationId xmlns:p14="http://schemas.microsoft.com/office/powerpoint/2010/main" val="1625504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usually</a:t>
            </a:r>
            <a:r>
              <a:rPr lang="en-US" baseline="0" dirty="0" smtClean="0"/>
              <a:t> start with a code sample or tool, then drop in to the math </a:t>
            </a:r>
            <a:r>
              <a:rPr lang="en-US" baseline="0" dirty="0" err="1" smtClean="0"/>
              <a:t>behnd</a:t>
            </a:r>
            <a:r>
              <a:rPr lang="en-US" baseline="0" dirty="0" smtClean="0"/>
              <a:t> it or the math that you would need to make use of it</a:t>
            </a:r>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4</a:t>
            </a:fld>
            <a:endParaRPr lang="en-US"/>
          </a:p>
        </p:txBody>
      </p:sp>
    </p:spTree>
    <p:extLst>
      <p:ext uri="{BB962C8B-B14F-4D97-AF65-F5344CB8AC3E}">
        <p14:creationId xmlns:p14="http://schemas.microsoft.com/office/powerpoint/2010/main" val="2125415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a:t>
            </a:r>
            <a:r>
              <a:rPr lang="en-US" baseline="0" dirty="0" smtClean="0"/>
              <a:t> d</a:t>
            </a:r>
            <a:r>
              <a:rPr lang="en-US" dirty="0" smtClean="0"/>
              <a:t>id you know what you wanted?</a:t>
            </a:r>
          </a:p>
        </p:txBody>
      </p:sp>
      <p:sp>
        <p:nvSpPr>
          <p:cNvPr id="4" name="Slide Number Placeholder 3"/>
          <p:cNvSpPr>
            <a:spLocks noGrp="1"/>
          </p:cNvSpPr>
          <p:nvPr>
            <p:ph type="sldNum" sz="quarter" idx="10"/>
          </p:nvPr>
        </p:nvSpPr>
        <p:spPr/>
        <p:txBody>
          <a:bodyPr/>
          <a:lstStyle/>
          <a:p>
            <a:fld id="{AD354FB1-8543-584B-BB0F-CA47458AEBC3}" type="slidenum">
              <a:rPr lang="en-US" smtClean="0"/>
              <a:pPr/>
              <a:t>6</a:t>
            </a:fld>
            <a:endParaRPr lang="en-US"/>
          </a:p>
        </p:txBody>
      </p:sp>
    </p:spTree>
    <p:extLst>
      <p:ext uri="{BB962C8B-B14F-4D97-AF65-F5344CB8AC3E}">
        <p14:creationId xmlns:p14="http://schemas.microsoft.com/office/powerpoint/2010/main" val="1525110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9</a:t>
            </a:fld>
            <a:endParaRPr lang="en-US"/>
          </a:p>
        </p:txBody>
      </p:sp>
    </p:spTree>
    <p:extLst>
      <p:ext uri="{BB962C8B-B14F-4D97-AF65-F5344CB8AC3E}">
        <p14:creationId xmlns:p14="http://schemas.microsoft.com/office/powerpoint/2010/main" val="730281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47500" lnSpcReduction="20000"/>
          </a:bodyPr>
          <a:lstStyle/>
          <a:p>
            <a:r>
              <a:rPr lang="en-US" dirty="0" err="1" smtClean="0"/>
              <a:t>Moneyball</a:t>
            </a:r>
            <a:r>
              <a:rPr lang="en-US" dirty="0" smtClean="0"/>
              <a:t>: The Art of Winning an Unfair Game is a book by Michael Lewis, published in 2003, about the Oakland Athletics baseball team and its general manager Billy </a:t>
            </a:r>
            <a:r>
              <a:rPr lang="en-US" dirty="0" err="1" smtClean="0"/>
              <a:t>Beane</a:t>
            </a:r>
            <a:r>
              <a:rPr lang="en-US" dirty="0" smtClean="0"/>
              <a:t>. Its focus is the team's analytical, evidence-based, </a:t>
            </a:r>
            <a:r>
              <a:rPr lang="en-US" dirty="0" err="1" smtClean="0"/>
              <a:t>sabermetric</a:t>
            </a:r>
            <a:r>
              <a:rPr lang="en-US" dirty="0" smtClean="0"/>
              <a:t> approach to assembling a competitive baseball team, despite Oakland's disadvantaged revenue situation. A film based on the book starring Brad Pitt was released in 2011.</a:t>
            </a:r>
          </a:p>
          <a:p>
            <a:endParaRPr lang="en-US" dirty="0" smtClean="0"/>
          </a:p>
          <a:p>
            <a:r>
              <a:rPr lang="en-US" dirty="0" err="1" smtClean="0"/>
              <a:t>Synopsis[edit</a:t>
            </a:r>
            <a:r>
              <a:rPr lang="en-US" dirty="0" smtClean="0"/>
              <a:t> source | </a:t>
            </a:r>
            <a:r>
              <a:rPr lang="en-US" dirty="0" err="1" smtClean="0"/>
              <a:t>editbeta</a:t>
            </a:r>
            <a:r>
              <a:rPr lang="en-US" dirty="0" smtClean="0"/>
              <a:t>]</a:t>
            </a:r>
          </a:p>
          <a:p>
            <a:endParaRPr lang="en-US" dirty="0" smtClean="0"/>
          </a:p>
          <a:p>
            <a:r>
              <a:rPr lang="en-US" dirty="0" smtClean="0"/>
              <a:t>The central premise of </a:t>
            </a:r>
            <a:r>
              <a:rPr lang="en-US" dirty="0" err="1" smtClean="0"/>
              <a:t>Moneyball</a:t>
            </a:r>
            <a:r>
              <a:rPr lang="en-US" dirty="0" smtClean="0"/>
              <a:t> is that the collected wisdom of baseball insiders (including players, managers, coaches, scouts, and the front office) over the past century is subjective and often flawed. Statistics such as stolen bases, runs batted in, and batting average, typically used to gauge players, are relics of a 19th-century view of the game and the statistics that were available at the time. The book argues that the Oakland A's' front office took advantage of more analytical gauges of player performance to field a team that could compete successfully against richer competitors in Major League Baseball (MLB).</a:t>
            </a:r>
          </a:p>
          <a:p>
            <a:r>
              <a:rPr lang="en-US" dirty="0" smtClean="0"/>
              <a:t>Rigorous statistical analysis had demonstrated that on-base percentage and slugging percentage are better indicators of offensive success, and the A's became convinced that these qualities were cheaper to obtain on the open market than more historically valued qualities such as speed and contact. These observations often flew in the face of conventional baseball wisdom and the beliefs of many baseball scouts and executives.</a:t>
            </a:r>
          </a:p>
          <a:p>
            <a:r>
              <a:rPr lang="en-US" dirty="0" smtClean="0"/>
              <a:t>By re-evaluating the strategies that produce wins on the field, the 2002 Athletics, with approximately US$41 million in salary, were competitive with larger market teams such as the New York Yankees, who spent over US$125 million in payroll that same season. Because of the team's smaller revenues, Oakland is forced to find players undervalued by the market, and their system for finding value in undervalued players has proven itself thus far. This approach brought the A's to the playoffs in 2002 and 2003.</a:t>
            </a:r>
          </a:p>
          <a:p>
            <a:r>
              <a:rPr lang="en-US" dirty="0" smtClean="0"/>
              <a:t>Several themes Lewis explored in the book include: insiders vs. outsiders (established traditionalists vs. upstart proponents of </a:t>
            </a:r>
            <a:r>
              <a:rPr lang="en-US" dirty="0" err="1" smtClean="0"/>
              <a:t>sabermetrics</a:t>
            </a:r>
            <a:r>
              <a:rPr lang="en-US" dirty="0" smtClean="0"/>
              <a:t>), the democratization of information causing a flattening of hierarchies, and "the ruthless drive for efficiency that capitalism demands." The book also touches on Oakland's underlying economic need to stay ahead of the curve; as other teams begin mirroring </a:t>
            </a:r>
            <a:r>
              <a:rPr lang="en-US" dirty="0" err="1" smtClean="0"/>
              <a:t>Beane's</a:t>
            </a:r>
            <a:r>
              <a:rPr lang="en-US" dirty="0" smtClean="0"/>
              <a:t> strategies to evaluate offensive talent, diminishing the Athletics' advantage, Oakland begins looking for other undervalued baseball skills such as defensive capabilities.</a:t>
            </a:r>
          </a:p>
          <a:p>
            <a:endParaRPr lang="en-US" dirty="0" smtClean="0"/>
          </a:p>
          <a:p>
            <a:endParaRPr lang="en-US" dirty="0" smtClean="0"/>
          </a:p>
          <a:p>
            <a:r>
              <a:rPr lang="en-US" dirty="0" smtClean="0"/>
              <a:t>Distribution of team salaries in 2002. Team salaries ranged from about $35 million (the Tampa Bay Rays) to about $120 million (the New York Yankees)</a:t>
            </a:r>
          </a:p>
          <a:p>
            <a:r>
              <a:rPr lang="en-US" dirty="0" smtClean="0"/>
              <a:t>The Oakland Athletics had the third-lowest team payroll in the league (about $40 million) marginally higher than that of the Montreal Expos, whose franchise was transferred to the Washington Nationals in 2005.</a:t>
            </a:r>
          </a:p>
          <a:p>
            <a:r>
              <a:rPr lang="en-US" dirty="0" err="1" smtClean="0"/>
              <a:t>Moneyball</a:t>
            </a:r>
            <a:r>
              <a:rPr lang="en-US" dirty="0" smtClean="0"/>
              <a:t> also touches on the A's methods of prospect selection. </a:t>
            </a:r>
            <a:r>
              <a:rPr lang="en-US" dirty="0" err="1" smtClean="0"/>
              <a:t>Sabermetricians</a:t>
            </a:r>
            <a:r>
              <a:rPr lang="en-US" dirty="0" smtClean="0"/>
              <a:t> argue that a college baseball player's chance of MLB success is much higher than a traditional high school draft pick. </a:t>
            </a:r>
            <a:r>
              <a:rPr lang="en-US" dirty="0" err="1" smtClean="0"/>
              <a:t>Beane</a:t>
            </a:r>
            <a:r>
              <a:rPr lang="en-US" dirty="0" smtClean="0"/>
              <a:t> maintains that high draft picks spent on high school prospects, regardless of talent or physical potential as evaluated by traditional scouting, are riskier than if they were spent on more polished college players. Lewis cites A's minor leaguer Jeremy </a:t>
            </a:r>
            <a:r>
              <a:rPr lang="en-US" dirty="0" err="1" smtClean="0"/>
              <a:t>Bonderman</a:t>
            </a:r>
            <a:r>
              <a:rPr lang="en-US" dirty="0" smtClean="0"/>
              <a:t>, drafted out of high school in 2001 over </a:t>
            </a:r>
            <a:r>
              <a:rPr lang="en-US" dirty="0" err="1" smtClean="0"/>
              <a:t>Beane's</a:t>
            </a:r>
            <a:r>
              <a:rPr lang="en-US" dirty="0" smtClean="0"/>
              <a:t> objections, as but one example of precisely the type of draft pick </a:t>
            </a:r>
            <a:r>
              <a:rPr lang="en-US" dirty="0" err="1" smtClean="0"/>
              <a:t>Beane</a:t>
            </a:r>
            <a:r>
              <a:rPr lang="en-US" dirty="0" smtClean="0"/>
              <a:t> would avoid. </a:t>
            </a:r>
            <a:r>
              <a:rPr lang="en-US" dirty="0" err="1" smtClean="0"/>
              <a:t>Bonderman</a:t>
            </a:r>
            <a:r>
              <a:rPr lang="en-US" dirty="0" smtClean="0"/>
              <a:t> had all of the traditional "tools" that scouts look for, but thousands of such players have been signed by MLB organizations out of high school over the years and failed to develop. Lewis explores the A's approach to the 2002 MLB Draft, when the team had a nearly unprecedented run of early picks. The book documents </a:t>
            </a:r>
            <a:r>
              <a:rPr lang="en-US" dirty="0" err="1" smtClean="0"/>
              <a:t>Beane's</a:t>
            </a:r>
            <a:r>
              <a:rPr lang="en-US" dirty="0" smtClean="0"/>
              <a:t> often-tense discussions with his scouting staff (who favored traditional subjective evaluation of potential rather than objective </a:t>
            </a:r>
            <a:r>
              <a:rPr lang="en-US" dirty="0" err="1" smtClean="0"/>
              <a:t>sabermetrics</a:t>
            </a:r>
            <a:r>
              <a:rPr lang="en-US" dirty="0" smtClean="0"/>
              <a:t>) in preparation for the draft to the actual draft, which defied all expectations and was considered at the time a wildly successful (if unorthodox) effort by </a:t>
            </a:r>
            <a:r>
              <a:rPr lang="en-US" dirty="0" err="1" smtClean="0"/>
              <a:t>Beane</a:t>
            </a:r>
            <a:r>
              <a:rPr lang="en-US" dirty="0" smtClean="0"/>
              <a:t>.</a:t>
            </a:r>
          </a:p>
          <a:p>
            <a:r>
              <a:rPr lang="en-US" dirty="0" smtClean="0"/>
              <a:t>In addition, </a:t>
            </a:r>
            <a:r>
              <a:rPr lang="en-US" dirty="0" err="1" smtClean="0"/>
              <a:t>Moneyball</a:t>
            </a:r>
            <a:r>
              <a:rPr lang="en-US" dirty="0" smtClean="0"/>
              <a:t> traces the history of the </a:t>
            </a:r>
            <a:r>
              <a:rPr lang="en-US" dirty="0" err="1" smtClean="0"/>
              <a:t>sabermetric</a:t>
            </a:r>
            <a:r>
              <a:rPr lang="en-US" dirty="0" smtClean="0"/>
              <a:t> movement back to such people as Bill James (now a member of the Boston Red Sox front office) and Craig R. Wright. Lewis explores how James' seminal Baseball Abstract, an annual publication that was published from the late 1970s through the late 1980s, influenced many of the young, up-and-coming baseball minds that are now joining the ranks of baseball management.</a:t>
            </a:r>
          </a:p>
          <a:p>
            <a:r>
              <a:rPr lang="en-US" dirty="0" err="1" smtClean="0"/>
              <a:t>Impact[edit</a:t>
            </a:r>
            <a:r>
              <a:rPr lang="en-US" dirty="0" smtClean="0"/>
              <a:t> source | </a:t>
            </a:r>
            <a:r>
              <a:rPr lang="en-US" dirty="0" err="1" smtClean="0"/>
              <a:t>editbeta</a:t>
            </a:r>
            <a:r>
              <a:rPr lang="en-US" dirty="0" smtClean="0"/>
              <a:t>]</a:t>
            </a:r>
          </a:p>
          <a:p>
            <a:endParaRPr lang="en-US" dirty="0" smtClean="0"/>
          </a:p>
          <a:p>
            <a:r>
              <a:rPr lang="en-US" dirty="0" err="1" smtClean="0"/>
              <a:t>Moneyball</a:t>
            </a:r>
            <a:r>
              <a:rPr lang="en-US" dirty="0" smtClean="0"/>
              <a:t> has made such an impact in professional baseball that the term itself has entered the lexicon of baseball. Teams which appear to value the concepts of </a:t>
            </a:r>
            <a:r>
              <a:rPr lang="en-US" dirty="0" err="1" smtClean="0"/>
              <a:t>sabermetrics</a:t>
            </a:r>
            <a:r>
              <a:rPr lang="en-US" dirty="0" smtClean="0"/>
              <a:t> are often said to be playing "</a:t>
            </a:r>
            <a:r>
              <a:rPr lang="en-US" dirty="0" err="1" smtClean="0"/>
              <a:t>Moneyball</a:t>
            </a:r>
            <a:r>
              <a:rPr lang="en-US" dirty="0" smtClean="0"/>
              <a:t>." Baseball traditionalists, in particular some scouts and media members, decry the </a:t>
            </a:r>
            <a:r>
              <a:rPr lang="en-US" dirty="0" err="1" smtClean="0"/>
              <a:t>sabermetric</a:t>
            </a:r>
            <a:r>
              <a:rPr lang="en-US" dirty="0" smtClean="0"/>
              <a:t> revolution and have disparaged </a:t>
            </a:r>
            <a:r>
              <a:rPr lang="en-US" dirty="0" err="1" smtClean="0"/>
              <a:t>Moneyball</a:t>
            </a:r>
            <a:r>
              <a:rPr lang="en-US" dirty="0" smtClean="0"/>
              <a:t> for emphasizing concepts of </a:t>
            </a:r>
            <a:r>
              <a:rPr lang="en-US" dirty="0" err="1" smtClean="0"/>
              <a:t>sabermetrics</a:t>
            </a:r>
            <a:r>
              <a:rPr lang="en-US" dirty="0" smtClean="0"/>
              <a:t> over more traditional methods of player evaluation. Nevertheless, the impact of </a:t>
            </a:r>
            <a:r>
              <a:rPr lang="en-US" dirty="0" err="1" smtClean="0"/>
              <a:t>Moneyball</a:t>
            </a:r>
            <a:r>
              <a:rPr lang="en-US" dirty="0" smtClean="0"/>
              <a:t> upon major league front offices is undeniable. In its wake, teams such as the New York Mets, New York Yankees, San Diego Padres, St. Louis Cardinals, Boston Red Sox, Washington Nationals, Arizona Diamondbacks, Cleveland Indians,[1] and the Toronto Blue Jays have hired full-time </a:t>
            </a:r>
            <a:r>
              <a:rPr lang="en-US" dirty="0" err="1" smtClean="0"/>
              <a:t>sabermetric</a:t>
            </a:r>
            <a:r>
              <a:rPr lang="en-US" dirty="0" smtClean="0"/>
              <a:t> analysts. Since the book's publication and success, Lewis has discussed plans for a sequel to </a:t>
            </a:r>
            <a:r>
              <a:rPr lang="en-US" dirty="0" err="1" smtClean="0"/>
              <a:t>Moneyball</a:t>
            </a:r>
            <a:r>
              <a:rPr lang="en-US" dirty="0" smtClean="0"/>
              <a:t> called Underdogs, revisiting the players and their relative success several years into their careers, although only four players from the 2002 draft played any significant amount of time at the Major League level. When the New York Mets hired Sandy Alderson – </a:t>
            </a:r>
            <a:r>
              <a:rPr lang="en-US" dirty="0" err="1" smtClean="0"/>
              <a:t>Beane's</a:t>
            </a:r>
            <a:r>
              <a:rPr lang="en-US" dirty="0" smtClean="0"/>
              <a:t> predecessor and mentor with the A's – as their general manager after the 2010 season, and hired </a:t>
            </a:r>
            <a:r>
              <a:rPr lang="en-US" dirty="0" err="1" smtClean="0"/>
              <a:t>Beane's</a:t>
            </a:r>
            <a:r>
              <a:rPr lang="en-US" dirty="0" smtClean="0"/>
              <a:t> former associates Paul </a:t>
            </a:r>
            <a:r>
              <a:rPr lang="en-US" dirty="0" err="1" smtClean="0"/>
              <a:t>DePodesta</a:t>
            </a:r>
            <a:r>
              <a:rPr lang="en-US" dirty="0" smtClean="0"/>
              <a:t> and J.P. </a:t>
            </a:r>
            <a:r>
              <a:rPr lang="en-US" dirty="0" err="1" smtClean="0"/>
              <a:t>Ricciardi</a:t>
            </a:r>
            <a:r>
              <a:rPr lang="en-US" dirty="0" smtClean="0"/>
              <a:t> to the front office, the team became known as the "</a:t>
            </a:r>
            <a:r>
              <a:rPr lang="en-US" dirty="0" err="1" smtClean="0"/>
              <a:t>Moneyball</a:t>
            </a:r>
            <a:r>
              <a:rPr lang="en-US" dirty="0" smtClean="0"/>
              <a:t> Mets".[2] Michael Lewis has acknowledged that the book's success may have negatively affected the Athletics' fortunes as other teams have accepted the use of </a:t>
            </a:r>
            <a:r>
              <a:rPr lang="en-US" dirty="0" err="1" smtClean="0"/>
              <a:t>sabermetrics</a:t>
            </a:r>
            <a:r>
              <a:rPr lang="en-US" dirty="0" smtClean="0"/>
              <a:t>, reducing the edge that Oakland received from using </a:t>
            </a:r>
            <a:r>
              <a:rPr lang="en-US" dirty="0" err="1" smtClean="0"/>
              <a:t>sabermetric</a:t>
            </a:r>
            <a:r>
              <a:rPr lang="en-US" dirty="0" smtClean="0"/>
              <a:t>-based evaluations.[3]</a:t>
            </a:r>
          </a:p>
          <a:p>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15</a:t>
            </a:fld>
            <a:endParaRPr lang="en-US"/>
          </a:p>
        </p:txBody>
      </p:sp>
    </p:spTree>
    <p:extLst>
      <p:ext uri="{BB962C8B-B14F-4D97-AF65-F5344CB8AC3E}">
        <p14:creationId xmlns:p14="http://schemas.microsoft.com/office/powerpoint/2010/main" val="1543431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for Lifetime Customer Value</a:t>
            </a:r>
            <a:endParaRPr lang="en-US" dirty="0"/>
          </a:p>
        </p:txBody>
      </p:sp>
      <p:sp>
        <p:nvSpPr>
          <p:cNvPr id="4" name="Slide Number Placeholder 3"/>
          <p:cNvSpPr>
            <a:spLocks noGrp="1"/>
          </p:cNvSpPr>
          <p:nvPr>
            <p:ph type="sldNum" sz="quarter" idx="10"/>
          </p:nvPr>
        </p:nvSpPr>
        <p:spPr/>
        <p:txBody>
          <a:bodyPr/>
          <a:lstStyle/>
          <a:p>
            <a:fld id="{AD354FB1-8543-584B-BB0F-CA47458AEBC3}" type="slidenum">
              <a:rPr lang="en-US" smtClean="0"/>
              <a:pPr/>
              <a:t>17</a:t>
            </a:fld>
            <a:endParaRPr lang="en-US"/>
          </a:p>
        </p:txBody>
      </p:sp>
    </p:spTree>
    <p:extLst>
      <p:ext uri="{BB962C8B-B14F-4D97-AF65-F5344CB8AC3E}">
        <p14:creationId xmlns:p14="http://schemas.microsoft.com/office/powerpoint/2010/main" val="362034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a:xfrm>
            <a:off x="10921403" y="6511226"/>
            <a:ext cx="855557" cy="173387"/>
          </a:xfrm>
          <a:prstGeom prst="rect">
            <a:avLst/>
          </a:prstGeom>
        </p:spPr>
        <p:txBody>
          <a:bodyPr/>
          <a:lstStyle/>
          <a:p>
            <a:fld id="{C3324224-DF72-F445-A040-09ABE7C2AD4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66840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270070"/>
            <a:ext cx="10972800" cy="488669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4" name="Group 3"/>
          <p:cNvGrpSpPr/>
          <p:nvPr userDrawn="1"/>
        </p:nvGrpSpPr>
        <p:grpSpPr>
          <a:xfrm>
            <a:off x="0" y="6156765"/>
            <a:ext cx="12192000" cy="872193"/>
            <a:chOff x="0" y="-120393"/>
            <a:chExt cx="9144000" cy="872193"/>
          </a:xfrm>
        </p:grpSpPr>
        <p:pic>
          <p:nvPicPr>
            <p:cNvPr id="5" name="Picture 4" descr="data.jpg"/>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0" y="-120393"/>
              <a:ext cx="9144000" cy="702551"/>
            </a:xfrm>
            <a:prstGeom prst="rect">
              <a:avLst/>
            </a:prstGeom>
          </p:spPr>
        </p:pic>
        <p:sp>
          <p:nvSpPr>
            <p:cNvPr id="6" name="TextBox 5"/>
            <p:cNvSpPr txBox="1"/>
            <p:nvPr/>
          </p:nvSpPr>
          <p:spPr>
            <a:xfrm>
              <a:off x="158760" y="-17641"/>
              <a:ext cx="2416643" cy="769441"/>
            </a:xfrm>
            <a:prstGeom prst="rect">
              <a:avLst/>
            </a:prstGeom>
            <a:solidFill>
              <a:schemeClr val="dk1">
                <a:alpha val="62000"/>
              </a:schemeClr>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800" dirty="0" smtClean="0">
                  <a:latin typeface="Courier New"/>
                  <a:cs typeface="Courier New"/>
                </a:rPr>
                <a:t>Data</a:t>
              </a:r>
              <a:r>
                <a:rPr lang="en-US" sz="2800" dirty="0" smtClean="0">
                  <a:latin typeface="Arial Narrow"/>
                  <a:cs typeface="Arial Narrow"/>
                </a:rPr>
                <a:t> </a:t>
              </a:r>
              <a:r>
                <a:rPr lang="en-US" sz="4400" baseline="30000" dirty="0" smtClean="0">
                  <a:latin typeface="Courier New"/>
                  <a:cs typeface="Courier New"/>
                </a:rPr>
                <a:t>X</a:t>
              </a:r>
              <a:endParaRPr lang="en-US" sz="1000" dirty="0">
                <a:latin typeface="Courier New"/>
                <a:cs typeface="Courier New"/>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4.gif"/><Relationship Id="rId4" Type="http://schemas.openxmlformats.org/officeDocument/2006/relationships/hyperlink" Target="http://rds.yahoo.com/_ylt=A0oGkipTGL5L_uUAQqFXNyoA;_ylu=X3oDMTB0Mm04dmowBHNlYwNzYwRjb2xvA3NrMQR2dGlkA0Y4MjJfMTA0/SIG=1iqq6vr4m/EXP=1270835667/**http:/images.search.yahoo.com/images/view?back=http://search.yahoo.com/search?ei=UTF-8&amp;p=amazon.com+logo&amp;w=600&amp;h=400&amp;imgurl=www.optimize-my-pc.com/wp-content/amazon_logo_1.jpg&amp;size=16.7kB&amp;name=amazon+logo+1+jpg&amp;rcurl=http://www.optimize-my-pc.com/page/177&amp;rurl=http://www.optimize-my-pc.com/page/177&amp;p=amazon.com+logo&amp;type=jpeg&amp;no=1&amp;tt=38,384&amp;oid=90f9fe927c843d84&amp;tit=amazon+logo+1+jpg&amp;sigr=1162sdeqe&amp;sigi=11jdeo0pv&amp;sigb=11p68ora5&amp;fr=yfp-t-912" TargetMode="External"/><Relationship Id="rId5" Type="http://schemas.openxmlformats.org/officeDocument/2006/relationships/image" Target="../media/image15.jpeg"/><Relationship Id="rId6" Type="http://schemas.openxmlformats.org/officeDocument/2006/relationships/image" Target="../media/image16.png"/><Relationship Id="rId7" Type="http://schemas.openxmlformats.org/officeDocument/2006/relationships/image" Target="../media/image17.gif"/><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gif"/><Relationship Id="rId1" Type="http://schemas.openxmlformats.org/officeDocument/2006/relationships/slideLayout" Target="../slideLayouts/slideLayout2.xml"/><Relationship Id="rId2" Type="http://schemas.openxmlformats.org/officeDocument/2006/relationships/image" Target="../media/image20.gif"/></Relationships>
</file>

<file path=ppt/slides/_rels/slide2.xml.rels><?xml version="1.0" encoding="UTF-8" standalone="yes"?>
<Relationships xmlns="http://schemas.openxmlformats.org/package/2006/relationships"><Relationship Id="rId3" Type="http://schemas.openxmlformats.org/officeDocument/2006/relationships/hyperlink" Target="mailto:afo@berkeley.edu" TargetMode="External"/><Relationship Id="rId4" Type="http://schemas.openxmlformats.org/officeDocument/2006/relationships/hyperlink" Target="mailto:ncheng@berkeley.edu"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3.jpg"/><Relationship Id="rId5" Type="http://schemas.openxmlformats.org/officeDocument/2006/relationships/image" Target="../media/image22.gif"/><Relationship Id="rId1" Type="http://schemas.openxmlformats.org/officeDocument/2006/relationships/slideLayout" Target="../slideLayouts/slideLayout2.xml"/><Relationship Id="rId2" Type="http://schemas.openxmlformats.org/officeDocument/2006/relationships/image" Target="../media/image20.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19.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jpg"/><Relationship Id="rId1" Type="http://schemas.openxmlformats.org/officeDocument/2006/relationships/slideLayout" Target="../slideLayouts/slideLayout6.xml"/><Relationship Id="rId2"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ata.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p:cNvSpPr txBox="1"/>
          <p:nvPr/>
        </p:nvSpPr>
        <p:spPr>
          <a:xfrm>
            <a:off x="1837215" y="5381528"/>
            <a:ext cx="8207938" cy="1538883"/>
          </a:xfrm>
          <a:prstGeom prst="rect">
            <a:avLst/>
          </a:prstGeom>
          <a:solidFill>
            <a:schemeClr val="tx1">
              <a:alpha val="21000"/>
            </a:schemeClr>
          </a:solidFill>
          <a:effectLst>
            <a:outerShdw blurRad="50800" dist="38100" dir="2700000" algn="tl" rotWithShape="0">
              <a:srgbClr val="000000">
                <a:alpha val="43000"/>
              </a:srgbClr>
            </a:outerShdw>
          </a:effectLst>
        </p:spPr>
        <p:txBody>
          <a:bodyPr wrap="square" lIns="274320" tIns="274320" rIns="274320" bIns="274320" rtlCol="0">
            <a:spAutoFit/>
          </a:bodyPr>
          <a:lstStyle/>
          <a:p>
            <a:r>
              <a:rPr lang="en-US" sz="1600" dirty="0">
                <a:solidFill>
                  <a:schemeClr val="bg1"/>
                </a:solidFill>
                <a:latin typeface="Helvetica Neue Light"/>
                <a:cs typeface="Helvetica Neue Light"/>
              </a:rPr>
              <a:t>Ikhlaq Sidhu </a:t>
            </a:r>
            <a:br>
              <a:rPr lang="en-US" sz="1600" dirty="0">
                <a:solidFill>
                  <a:schemeClr val="bg1"/>
                </a:solidFill>
                <a:latin typeface="Helvetica Neue Light"/>
                <a:cs typeface="Helvetica Neue Light"/>
              </a:rPr>
            </a:br>
            <a:r>
              <a:rPr lang="en-US" sz="1600" dirty="0">
                <a:solidFill>
                  <a:schemeClr val="bg1"/>
                </a:solidFill>
                <a:latin typeface="Helvetica Neue Light"/>
                <a:cs typeface="Helvetica Neue Light"/>
              </a:rPr>
              <a:t>Chief Scientist &amp; Founding Director, </a:t>
            </a:r>
            <a:br>
              <a:rPr lang="en-US" sz="1600" dirty="0">
                <a:solidFill>
                  <a:schemeClr val="bg1"/>
                </a:solidFill>
                <a:latin typeface="Helvetica Neue Light"/>
                <a:cs typeface="Helvetica Neue Light"/>
              </a:rPr>
            </a:br>
            <a:r>
              <a:rPr lang="en-US" sz="1600" dirty="0" err="1">
                <a:solidFill>
                  <a:schemeClr val="bg1"/>
                </a:solidFill>
                <a:latin typeface="Helvetica Neue Light"/>
                <a:cs typeface="Helvetica Neue Light"/>
              </a:rPr>
              <a:t>Sutardja</a:t>
            </a:r>
            <a:r>
              <a:rPr lang="en-US" sz="1600" dirty="0">
                <a:solidFill>
                  <a:schemeClr val="bg1"/>
                </a:solidFill>
                <a:latin typeface="Helvetica Neue Light"/>
                <a:cs typeface="Helvetica Neue Light"/>
              </a:rPr>
              <a:t> </a:t>
            </a:r>
            <a:r>
              <a:rPr lang="en-US" sz="1600" dirty="0">
                <a:solidFill>
                  <a:schemeClr val="bg1"/>
                </a:solidFill>
                <a:latin typeface="Helvetica Neue Light"/>
                <a:ea typeface="ＭＳ Ｐゴシック" charset="-128"/>
                <a:cs typeface="Helvetica Neue Light"/>
              </a:rPr>
              <a:t>Center for Entrepreneurship &amp; Technology</a:t>
            </a:r>
            <a:br>
              <a:rPr lang="en-US" sz="1600" dirty="0">
                <a:solidFill>
                  <a:schemeClr val="bg1"/>
                </a:solidFill>
                <a:latin typeface="Helvetica Neue Light"/>
                <a:ea typeface="ＭＳ Ｐゴシック" charset="-128"/>
                <a:cs typeface="Helvetica Neue Light"/>
              </a:rPr>
            </a:br>
            <a:r>
              <a:rPr lang="en-US" sz="1600" dirty="0">
                <a:solidFill>
                  <a:schemeClr val="bg1"/>
                </a:solidFill>
                <a:latin typeface="Helvetica Neue Light"/>
                <a:ea typeface="ＭＳ Ｐゴシック" charset="-128"/>
                <a:cs typeface="Helvetica Neue Light"/>
              </a:rPr>
              <a:t>IEOR Emerging Area Professor Award, UC Berkeley</a:t>
            </a:r>
            <a:endParaRPr lang="en-US" sz="1600" dirty="0">
              <a:solidFill>
                <a:schemeClr val="bg1"/>
              </a:solidFill>
              <a:latin typeface="Helvetica Neue Light"/>
              <a:cs typeface="Helvetica Neue Light"/>
            </a:endParaRPr>
          </a:p>
        </p:txBody>
      </p:sp>
      <p:sp>
        <p:nvSpPr>
          <p:cNvPr id="6" name="TextBox 5"/>
          <p:cNvSpPr txBox="1"/>
          <p:nvPr/>
        </p:nvSpPr>
        <p:spPr>
          <a:xfrm>
            <a:off x="7468591" y="325795"/>
            <a:ext cx="1297250" cy="400110"/>
          </a:xfrm>
          <a:prstGeom prst="rect">
            <a:avLst/>
          </a:prstGeom>
          <a:noFill/>
        </p:spPr>
        <p:txBody>
          <a:bodyPr wrap="none" rtlCol="0">
            <a:spAutoFit/>
          </a:bodyPr>
          <a:lstStyle/>
          <a:p>
            <a:r>
              <a:rPr lang="en-US" sz="2000" dirty="0"/>
              <a:t>About Me:</a:t>
            </a:r>
          </a:p>
        </p:txBody>
      </p:sp>
      <p:sp>
        <p:nvSpPr>
          <p:cNvPr id="3" name="Title 2"/>
          <p:cNvSpPr>
            <a:spLocks noGrp="1"/>
          </p:cNvSpPr>
          <p:nvPr>
            <p:ph type="ctrTitle"/>
          </p:nvPr>
        </p:nvSpPr>
        <p:spPr>
          <a:xfrm>
            <a:off x="2272753" y="2248141"/>
            <a:ext cx="7772400" cy="1470025"/>
          </a:xfrm>
          <a:solidFill>
            <a:schemeClr val="dk1">
              <a:alpha val="74000"/>
            </a:schemeClr>
          </a:solidFill>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Introduction</a:t>
            </a:r>
            <a:br>
              <a:rPr lang="en-US" dirty="0" smtClean="0"/>
            </a:br>
            <a:r>
              <a:rPr lang="en-US" sz="2400" dirty="0"/>
              <a:t>Data-X: A Course on Data, Signals, and Systems</a:t>
            </a:r>
            <a:endParaRPr lang="en-US" dirty="0"/>
          </a:p>
        </p:txBody>
      </p:sp>
      <p:sp>
        <p:nvSpPr>
          <p:cNvPr id="10" name="TextBox 9"/>
          <p:cNvSpPr txBox="1"/>
          <p:nvPr/>
        </p:nvSpPr>
        <p:spPr>
          <a:xfrm>
            <a:off x="1751167" y="231587"/>
            <a:ext cx="3880743" cy="1323439"/>
          </a:xfrm>
          <a:prstGeom prst="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5400" dirty="0">
                <a:latin typeface="Courier New"/>
                <a:cs typeface="Courier New"/>
              </a:rPr>
              <a:t>Data</a:t>
            </a:r>
            <a:r>
              <a:rPr lang="en-US" sz="5400" dirty="0">
                <a:latin typeface="Arial Narrow"/>
                <a:cs typeface="Arial Narrow"/>
              </a:rPr>
              <a:t> </a:t>
            </a:r>
            <a:r>
              <a:rPr lang="en-US" sz="8000" baseline="30000" dirty="0">
                <a:latin typeface="Courier New"/>
                <a:cs typeface="Courier New"/>
              </a:rPr>
              <a:t>X</a:t>
            </a:r>
            <a:endParaRPr lang="en-US" dirty="0">
              <a:latin typeface="Optima"/>
              <a:cs typeface="Optima"/>
            </a:endParaRPr>
          </a:p>
        </p:txBody>
      </p:sp>
    </p:spTree>
    <p:extLst>
      <p:ext uri="{BB962C8B-B14F-4D97-AF65-F5344CB8AC3E}">
        <p14:creationId xmlns:p14="http://schemas.microsoft.com/office/powerpoint/2010/main" val="8682160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7977" y="3011022"/>
            <a:ext cx="8229600" cy="668408"/>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A High Level Overview of Data</a:t>
            </a:r>
            <a:endParaRPr lang="en-US" dirty="0"/>
          </a:p>
        </p:txBody>
      </p:sp>
    </p:spTree>
    <p:extLst>
      <p:ext uri="{BB962C8B-B14F-4D97-AF65-F5344CB8AC3E}">
        <p14:creationId xmlns:p14="http://schemas.microsoft.com/office/powerpoint/2010/main" val="9731363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800" b="1" dirty="0"/>
              <a:t>Basic Concept of Working with Data</a:t>
            </a:r>
          </a:p>
        </p:txBody>
      </p:sp>
      <p:pic>
        <p:nvPicPr>
          <p:cNvPr id="4" name="Picture 3" descr="data-insight-ac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112" y="1972675"/>
            <a:ext cx="7351889" cy="2386678"/>
          </a:xfrm>
          <a:prstGeom prst="rect">
            <a:avLst/>
          </a:prstGeom>
        </p:spPr>
      </p:pic>
      <p:sp>
        <p:nvSpPr>
          <p:cNvPr id="16" name="TextBox 15"/>
          <p:cNvSpPr txBox="1"/>
          <p:nvPr/>
        </p:nvSpPr>
        <p:spPr>
          <a:xfrm>
            <a:off x="4882445" y="4701991"/>
            <a:ext cx="1967142" cy="646331"/>
          </a:xfrm>
          <a:prstGeom prst="rect">
            <a:avLst/>
          </a:prstGeom>
          <a:noFill/>
        </p:spPr>
        <p:txBody>
          <a:bodyPr wrap="none" rtlCol="0">
            <a:spAutoFit/>
          </a:bodyPr>
          <a:lstStyle/>
          <a:p>
            <a:pPr marL="285750" indent="-285750">
              <a:buFont typeface="Arial" charset="0"/>
              <a:buChar char="•"/>
            </a:pPr>
            <a:r>
              <a:rPr lang="en-US" dirty="0"/>
              <a:t>Data Wrangling</a:t>
            </a:r>
          </a:p>
          <a:p>
            <a:pPr marL="285750" indent="-285750">
              <a:buFont typeface="Arial" charset="0"/>
              <a:buChar char="•"/>
            </a:pPr>
            <a:r>
              <a:rPr lang="en-US" dirty="0"/>
              <a:t>In Production</a:t>
            </a:r>
          </a:p>
        </p:txBody>
      </p:sp>
    </p:spTree>
    <p:extLst>
      <p:ext uri="{BB962C8B-B14F-4D97-AF65-F5344CB8AC3E}">
        <p14:creationId xmlns:p14="http://schemas.microsoft.com/office/powerpoint/2010/main" val="2665906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800" b="1" dirty="0"/>
              <a:t>Human Interpretation of Data</a:t>
            </a:r>
          </a:p>
        </p:txBody>
      </p:sp>
      <p:pic>
        <p:nvPicPr>
          <p:cNvPr id="6" name="Picture 5" descr="big_data_site.jpg"/>
          <p:cNvPicPr>
            <a:picLocks noChangeAspect="1"/>
          </p:cNvPicPr>
          <p:nvPr/>
        </p:nvPicPr>
        <p:blipFill rotWithShape="1">
          <a:blip r:embed="rId2">
            <a:extLst>
              <a:ext uri="{28A0092B-C50C-407E-A947-70E740481C1C}">
                <a14:useLocalDpi xmlns:a14="http://schemas.microsoft.com/office/drawing/2010/main" val="0"/>
              </a:ext>
            </a:extLst>
          </a:blip>
          <a:srcRect r="58078"/>
          <a:stretch/>
        </p:blipFill>
        <p:spPr>
          <a:xfrm>
            <a:off x="8109348" y="1756756"/>
            <a:ext cx="2346987" cy="3132145"/>
          </a:xfrm>
          <a:prstGeom prst="rect">
            <a:avLst/>
          </a:prstGeom>
        </p:spPr>
      </p:pic>
      <p:pic>
        <p:nvPicPr>
          <p:cNvPr id="7" name="Picture 6" descr="ur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1924678"/>
            <a:ext cx="1718733" cy="1718733"/>
          </a:xfrm>
          <a:prstGeom prst="rect">
            <a:avLst/>
          </a:prstGeom>
        </p:spPr>
      </p:pic>
      <p:pic>
        <p:nvPicPr>
          <p:cNvPr id="9" name="Picture 8" descr="0821_facebookstorage_630x4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1667" y="3722104"/>
            <a:ext cx="3273777" cy="2182518"/>
          </a:xfrm>
          <a:prstGeom prst="rect">
            <a:avLst/>
          </a:prstGeom>
        </p:spPr>
      </p:pic>
      <p:cxnSp>
        <p:nvCxnSpPr>
          <p:cNvPr id="11" name="Straight Arrow Connector 10"/>
          <p:cNvCxnSpPr/>
          <p:nvPr/>
        </p:nvCxnSpPr>
        <p:spPr>
          <a:xfrm>
            <a:off x="3076222" y="2487711"/>
            <a:ext cx="4754034" cy="0"/>
          </a:xfrm>
          <a:prstGeom prst="straightConnector1">
            <a:avLst/>
          </a:prstGeom>
          <a:ln w="38100">
            <a:headEnd type="arrow"/>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395634" y="4526931"/>
            <a:ext cx="561622" cy="0"/>
          </a:xfrm>
          <a:prstGeom prst="straightConnector1">
            <a:avLst/>
          </a:prstGeom>
          <a:ln w="38100">
            <a:headEnd type="arrow"/>
            <a:tailEnd type="none"/>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782151" y="1415267"/>
            <a:ext cx="1032655" cy="430887"/>
          </a:xfrm>
          <a:prstGeom prst="rect">
            <a:avLst/>
          </a:prstGeom>
          <a:noFill/>
        </p:spPr>
        <p:txBody>
          <a:bodyPr wrap="none" rtlCol="0">
            <a:spAutoFit/>
          </a:bodyPr>
          <a:lstStyle/>
          <a:p>
            <a:r>
              <a:rPr lang="en-US" sz="2200" b="1" dirty="0"/>
              <a:t>Human</a:t>
            </a:r>
          </a:p>
        </p:txBody>
      </p:sp>
      <p:sp>
        <p:nvSpPr>
          <p:cNvPr id="5" name="TextBox 4"/>
          <p:cNvSpPr txBox="1"/>
          <p:nvPr/>
        </p:nvSpPr>
        <p:spPr>
          <a:xfrm>
            <a:off x="4842784" y="6122391"/>
            <a:ext cx="1095172" cy="369332"/>
          </a:xfrm>
          <a:prstGeom prst="rect">
            <a:avLst/>
          </a:prstGeom>
          <a:noFill/>
        </p:spPr>
        <p:txBody>
          <a:bodyPr wrap="none" rtlCol="0">
            <a:spAutoFit/>
          </a:bodyPr>
          <a:lstStyle/>
          <a:p>
            <a:r>
              <a:rPr lang="en-US" dirty="0"/>
              <a:t>Machines</a:t>
            </a:r>
          </a:p>
        </p:txBody>
      </p:sp>
      <p:sp>
        <p:nvSpPr>
          <p:cNvPr id="8" name="TextBox 7"/>
          <p:cNvSpPr txBox="1"/>
          <p:nvPr/>
        </p:nvSpPr>
        <p:spPr>
          <a:xfrm>
            <a:off x="8157525" y="1237076"/>
            <a:ext cx="2281522" cy="430887"/>
          </a:xfrm>
          <a:prstGeom prst="rect">
            <a:avLst/>
          </a:prstGeom>
          <a:noFill/>
        </p:spPr>
        <p:txBody>
          <a:bodyPr wrap="none" rtlCol="0">
            <a:spAutoFit/>
          </a:bodyPr>
          <a:lstStyle/>
          <a:p>
            <a:r>
              <a:rPr lang="en-US" sz="2200" b="1" dirty="0"/>
              <a:t>Large Sets of Data</a:t>
            </a:r>
          </a:p>
        </p:txBody>
      </p:sp>
      <p:cxnSp>
        <p:nvCxnSpPr>
          <p:cNvPr id="14" name="Straight Arrow Connector 13"/>
          <p:cNvCxnSpPr/>
          <p:nvPr/>
        </p:nvCxnSpPr>
        <p:spPr>
          <a:xfrm>
            <a:off x="3076223" y="3643411"/>
            <a:ext cx="674511" cy="522705"/>
          </a:xfrm>
          <a:prstGeom prst="straightConnector1">
            <a:avLst/>
          </a:prstGeom>
          <a:ln w="38100">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870624" y="2890459"/>
            <a:ext cx="970779" cy="430887"/>
          </a:xfrm>
          <a:prstGeom prst="rect">
            <a:avLst/>
          </a:prstGeom>
          <a:noFill/>
        </p:spPr>
        <p:txBody>
          <a:bodyPr wrap="none" rtlCol="0">
            <a:spAutoFit/>
          </a:bodyPr>
          <a:lstStyle/>
          <a:p>
            <a:r>
              <a:rPr lang="en-US" sz="2200" b="1" dirty="0"/>
              <a:t>Insight</a:t>
            </a:r>
          </a:p>
        </p:txBody>
      </p:sp>
    </p:spTree>
    <p:extLst>
      <p:ext uri="{BB962C8B-B14F-4D97-AF65-F5344CB8AC3E}">
        <p14:creationId xmlns:p14="http://schemas.microsoft.com/office/powerpoint/2010/main" val="9382173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7977" y="3011022"/>
            <a:ext cx="8229600" cy="668408"/>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How did data become such a big deal?</a:t>
            </a:r>
            <a:endParaRPr lang="en-US" dirty="0"/>
          </a:p>
        </p:txBody>
      </p:sp>
    </p:spTree>
    <p:extLst>
      <p:ext uri="{BB962C8B-B14F-4D97-AF65-F5344CB8AC3E}">
        <p14:creationId xmlns:p14="http://schemas.microsoft.com/office/powerpoint/2010/main" val="17937122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468" y="-1002612"/>
            <a:ext cx="8229600" cy="668408"/>
          </a:xfrm>
        </p:spPr>
        <p:txBody>
          <a:bodyPr>
            <a:normAutofit fontScale="90000"/>
          </a:bodyPr>
          <a:lstStyle/>
          <a:p>
            <a:r>
              <a:rPr lang="en-US" dirty="0" smtClean="0"/>
              <a:t>Model Examples for things that </a:t>
            </a:r>
            <a:br>
              <a:rPr lang="en-US" dirty="0" smtClean="0"/>
            </a:br>
            <a:r>
              <a:rPr lang="en-US" dirty="0" smtClean="0"/>
              <a:t>normally require human judgment</a:t>
            </a:r>
            <a:endParaRPr lang="en-US" dirty="0"/>
          </a:p>
        </p:txBody>
      </p:sp>
      <p:pic>
        <p:nvPicPr>
          <p:cNvPr id="4" name="Picture 3" descr="wine-bottle-sizes-4.jpg"/>
          <p:cNvPicPr>
            <a:picLocks noChangeAspect="1"/>
          </p:cNvPicPr>
          <p:nvPr/>
        </p:nvPicPr>
        <p:blipFill rotWithShape="1">
          <a:blip r:embed="rId2"/>
          <a:srcRect l="9863" t="1705" r="2494" b="1"/>
          <a:stretch/>
        </p:blipFill>
        <p:spPr>
          <a:xfrm>
            <a:off x="0" y="-334204"/>
            <a:ext cx="12192000" cy="9077869"/>
          </a:xfrm>
          <a:prstGeom prst="rect">
            <a:avLst/>
          </a:prstGeom>
        </p:spPr>
      </p:pic>
      <p:sp>
        <p:nvSpPr>
          <p:cNvPr id="5" name="Title 1"/>
          <p:cNvSpPr txBox="1">
            <a:spLocks/>
          </p:cNvSpPr>
          <p:nvPr/>
        </p:nvSpPr>
        <p:spPr>
          <a:xfrm>
            <a:off x="1913468" y="407344"/>
            <a:ext cx="8229600" cy="668408"/>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ctr" defTabSz="457200" rtl="0" eaLnBrk="1" latinLnBrk="0" hangingPunct="1">
              <a:spcBef>
                <a:spcPct val="0"/>
              </a:spcBef>
              <a:buNone/>
              <a:defRPr sz="28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800" b="1" dirty="0"/>
              <a:t>Scoring Wine</a:t>
            </a:r>
          </a:p>
        </p:txBody>
      </p:sp>
      <p:sp>
        <p:nvSpPr>
          <p:cNvPr id="23" name="Content Placeholder 22"/>
          <p:cNvSpPr>
            <a:spLocks noGrp="1"/>
          </p:cNvSpPr>
          <p:nvPr>
            <p:ph idx="1"/>
          </p:nvPr>
        </p:nvSpPr>
        <p:spPr>
          <a:xfrm>
            <a:off x="2412157" y="4374777"/>
            <a:ext cx="8115413" cy="2180873"/>
          </a:xfrm>
        </p:spPr>
        <p:style>
          <a:lnRef idx="2">
            <a:schemeClr val="dk1">
              <a:shade val="50000"/>
            </a:schemeClr>
          </a:lnRef>
          <a:fillRef idx="1">
            <a:schemeClr val="dk1"/>
          </a:fillRef>
          <a:effectRef idx="0">
            <a:schemeClr val="dk1"/>
          </a:effectRef>
          <a:fontRef idx="minor">
            <a:schemeClr val="lt1"/>
          </a:fontRef>
        </p:style>
        <p:txBody>
          <a:bodyPr>
            <a:normAutofit fontScale="77500" lnSpcReduction="20000"/>
          </a:bodyPr>
          <a:lstStyle/>
          <a:p>
            <a:pPr marL="0" indent="0">
              <a:buNone/>
              <a:tabLst>
                <a:tab pos="1550988" algn="l"/>
              </a:tabLst>
            </a:pPr>
            <a:r>
              <a:rPr lang="en-US" sz="2600" dirty="0"/>
              <a:t>Wine quality = </a:t>
            </a:r>
          </a:p>
          <a:p>
            <a:pPr marL="0" indent="0">
              <a:buNone/>
              <a:tabLst>
                <a:tab pos="1550988" algn="l"/>
              </a:tabLst>
            </a:pPr>
            <a:r>
              <a:rPr lang="en-US" sz="2600" dirty="0"/>
              <a:t>	12.145 + </a:t>
            </a:r>
          </a:p>
          <a:p>
            <a:pPr marL="0" indent="0">
              <a:buNone/>
              <a:tabLst>
                <a:tab pos="1550988" algn="l"/>
              </a:tabLst>
            </a:pPr>
            <a:r>
              <a:rPr lang="en-US" sz="2600" dirty="0"/>
              <a:t>	0.00117 x (winter rainfall ) +</a:t>
            </a:r>
          </a:p>
          <a:p>
            <a:pPr marL="0" indent="0">
              <a:buNone/>
              <a:tabLst>
                <a:tab pos="1550988" algn="l"/>
              </a:tabLst>
            </a:pPr>
            <a:r>
              <a:rPr lang="en-US" sz="2600" dirty="0"/>
              <a:t>	0.0614 x (average growing season temperature) – </a:t>
            </a:r>
          </a:p>
          <a:p>
            <a:pPr marL="0" indent="0">
              <a:buNone/>
              <a:tabLst>
                <a:tab pos="1550988" algn="l"/>
              </a:tabLst>
            </a:pPr>
            <a:r>
              <a:rPr lang="en-US" sz="2600" dirty="0"/>
              <a:t>	0.00386 x (harvest rainfall)</a:t>
            </a:r>
          </a:p>
          <a:p>
            <a:pPr marL="0" indent="0">
              <a:buNone/>
            </a:pPr>
            <a:endParaRPr lang="en-US" sz="2200" dirty="0"/>
          </a:p>
          <a:p>
            <a:pPr marL="0" indent="0" algn="ctr">
              <a:buNone/>
            </a:pPr>
            <a:r>
              <a:rPr lang="en-US" sz="2400" i="1" dirty="0"/>
              <a:t>Oren </a:t>
            </a:r>
            <a:r>
              <a:rPr lang="en-US" sz="2400" i="1" dirty="0" err="1"/>
              <a:t>Ashenfelter</a:t>
            </a:r>
            <a:r>
              <a:rPr lang="en-US" sz="2400" i="1" dirty="0"/>
              <a:t>, Princeton. Now used by Christies Auction House</a:t>
            </a:r>
          </a:p>
          <a:p>
            <a:pPr marL="0" indent="0">
              <a:buNone/>
            </a:pPr>
            <a:endParaRPr lang="en-US" sz="2200" dirty="0"/>
          </a:p>
        </p:txBody>
      </p:sp>
    </p:spTree>
    <p:extLst>
      <p:ext uri="{BB962C8B-B14F-4D97-AF65-F5344CB8AC3E}">
        <p14:creationId xmlns:p14="http://schemas.microsoft.com/office/powerpoint/2010/main" val="545996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p:cNvSpPr>
            <a:spLocks noGrp="1"/>
          </p:cNvSpPr>
          <p:nvPr>
            <p:ph idx="1"/>
          </p:nvPr>
        </p:nvSpPr>
        <p:spPr>
          <a:xfrm>
            <a:off x="1524001" y="969324"/>
            <a:ext cx="3711028" cy="5888676"/>
          </a:xfrm>
          <a:solidFill>
            <a:schemeClr val="dk1"/>
          </a:solidFill>
          <a:ln>
            <a:noFill/>
          </a:ln>
        </p:spPr>
        <p:style>
          <a:lnRef idx="3">
            <a:schemeClr val="lt1"/>
          </a:lnRef>
          <a:fillRef idx="1">
            <a:schemeClr val="dk1"/>
          </a:fillRef>
          <a:effectRef idx="1">
            <a:schemeClr val="dk1"/>
          </a:effectRef>
          <a:fontRef idx="minor">
            <a:schemeClr val="lt1"/>
          </a:fontRef>
        </p:style>
        <p:txBody>
          <a:bodyPr>
            <a:normAutofit/>
          </a:bodyPr>
          <a:lstStyle/>
          <a:p>
            <a:pPr marL="0" indent="0">
              <a:buNone/>
            </a:pPr>
            <a:r>
              <a:rPr lang="en-US" b="1" smtClean="0"/>
              <a:t>Money </a:t>
            </a:r>
            <a:r>
              <a:rPr lang="en-US" b="1" dirty="0" smtClean="0"/>
              <a:t>Ball: </a:t>
            </a:r>
          </a:p>
          <a:p>
            <a:pPr marL="0" indent="0">
              <a:buNone/>
            </a:pPr>
            <a:r>
              <a:rPr lang="en-US" sz="1800" dirty="0"/>
              <a:t>How to measure and predict baseball performance</a:t>
            </a:r>
          </a:p>
          <a:p>
            <a:pPr marL="0" indent="0">
              <a:buNone/>
            </a:pPr>
            <a:endParaRPr lang="en-US" sz="1800" dirty="0"/>
          </a:p>
          <a:p>
            <a:pPr marL="0" indent="0">
              <a:buNone/>
            </a:pPr>
            <a:r>
              <a:rPr lang="en-US" sz="1800" dirty="0"/>
              <a:t>Oakland Athletics baseball team and its general manager Billy </a:t>
            </a:r>
            <a:r>
              <a:rPr lang="en-US" sz="1800" dirty="0" err="1"/>
              <a:t>Beane</a:t>
            </a:r>
            <a:endParaRPr lang="en-US" sz="1800" dirty="0"/>
          </a:p>
          <a:p>
            <a:pPr marL="0" indent="0">
              <a:buNone/>
            </a:pPr>
            <a:endParaRPr lang="en-US" dirty="0" smtClean="0"/>
          </a:p>
          <a:p>
            <a:pPr marL="0" indent="0">
              <a:buNone/>
            </a:pPr>
            <a:r>
              <a:rPr lang="en-US" sz="2200" b="1" dirty="0"/>
              <a:t>A: Watch and talk with hundreds of players</a:t>
            </a:r>
          </a:p>
          <a:p>
            <a:pPr marL="0" indent="0">
              <a:buNone/>
            </a:pPr>
            <a:endParaRPr lang="en-US" sz="2200" dirty="0"/>
          </a:p>
          <a:p>
            <a:pPr marL="0" indent="0">
              <a:buNone/>
            </a:pPr>
            <a:r>
              <a:rPr lang="en-US" sz="2200" b="1" dirty="0">
                <a:solidFill>
                  <a:srgbClr val="FF0000"/>
                </a:solidFill>
              </a:rPr>
              <a:t>B: Runs created = </a:t>
            </a:r>
          </a:p>
          <a:p>
            <a:pPr marL="0" indent="0">
              <a:buNone/>
            </a:pPr>
            <a:r>
              <a:rPr lang="en-US" sz="2200" b="1" dirty="0">
                <a:solidFill>
                  <a:srgbClr val="FF0000"/>
                </a:solidFill>
              </a:rPr>
              <a:t>(hits + walks) x Total Bases / </a:t>
            </a:r>
          </a:p>
          <a:p>
            <a:pPr marL="0" indent="0">
              <a:buNone/>
            </a:pPr>
            <a:r>
              <a:rPr lang="en-US" sz="2200" b="1" dirty="0">
                <a:solidFill>
                  <a:srgbClr val="FF0000"/>
                </a:solidFill>
              </a:rPr>
              <a:t>(At Bats + Walks)</a:t>
            </a:r>
          </a:p>
          <a:p>
            <a:pPr marL="0" indent="0">
              <a:buNone/>
            </a:pPr>
            <a:endParaRPr lang="en-US" dirty="0"/>
          </a:p>
          <a:p>
            <a:pPr marL="0" indent="0">
              <a:buNone/>
            </a:pPr>
            <a:r>
              <a:rPr lang="en-US" sz="1800" dirty="0"/>
              <a:t>Now: Basketball, Football, and soon every other sport</a:t>
            </a:r>
          </a:p>
        </p:txBody>
      </p:sp>
      <p:pic>
        <p:nvPicPr>
          <p:cNvPr id="4" name="Picture 3" descr="BradPittMoneyball.jpg"/>
          <p:cNvPicPr>
            <a:picLocks noChangeAspect="1"/>
          </p:cNvPicPr>
          <p:nvPr/>
        </p:nvPicPr>
        <p:blipFill rotWithShape="1">
          <a:blip r:embed="rId3"/>
          <a:srcRect t="26" b="5418"/>
          <a:stretch/>
        </p:blipFill>
        <p:spPr>
          <a:xfrm>
            <a:off x="5235029" y="0"/>
            <a:ext cx="5449681" cy="6858000"/>
          </a:xfrm>
          <a:prstGeom prst="rect">
            <a:avLst/>
          </a:prstGeom>
        </p:spPr>
      </p:pic>
      <p:sp>
        <p:nvSpPr>
          <p:cNvPr id="5" name="Title 1"/>
          <p:cNvSpPr txBox="1">
            <a:spLocks/>
          </p:cNvSpPr>
          <p:nvPr/>
        </p:nvSpPr>
        <p:spPr>
          <a:xfrm>
            <a:off x="2070802" y="150458"/>
            <a:ext cx="8229600" cy="668408"/>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ctr" defTabSz="457200" rtl="0" eaLnBrk="1" latinLnBrk="0" hangingPunct="1">
              <a:spcBef>
                <a:spcPct val="0"/>
              </a:spcBef>
              <a:buNone/>
              <a:defRPr sz="28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800" b="1" dirty="0"/>
              <a:t>Competitive Advantage in Sports</a:t>
            </a:r>
          </a:p>
        </p:txBody>
      </p:sp>
    </p:spTree>
    <p:extLst>
      <p:ext uri="{BB962C8B-B14F-4D97-AF65-F5344CB8AC3E}">
        <p14:creationId xmlns:p14="http://schemas.microsoft.com/office/powerpoint/2010/main" val="36079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2013-06-27-at-15.07.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5248860"/>
          </a:xfrm>
          <a:prstGeom prst="rect">
            <a:avLst/>
          </a:prstGeom>
        </p:spPr>
      </p:pic>
      <p:sp>
        <p:nvSpPr>
          <p:cNvPr id="5" name="Title 1"/>
          <p:cNvSpPr txBox="1">
            <a:spLocks/>
          </p:cNvSpPr>
          <p:nvPr/>
        </p:nvSpPr>
        <p:spPr>
          <a:xfrm>
            <a:off x="0" y="4769224"/>
            <a:ext cx="12192000" cy="2088776"/>
          </a:xfrm>
          <a:prstGeom prst="rect">
            <a:avLst/>
          </a:prstGeom>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28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endParaRPr lang="en-US" sz="1400" b="1" dirty="0"/>
          </a:p>
          <a:p>
            <a:r>
              <a:rPr lang="en-US" b="1" dirty="0"/>
              <a:t>Recommendations based on Algorithms</a:t>
            </a:r>
          </a:p>
          <a:p>
            <a:endParaRPr lang="en-US" b="1" dirty="0"/>
          </a:p>
          <a:p>
            <a:endParaRPr lang="en-US" b="1" dirty="0"/>
          </a:p>
          <a:p>
            <a:endParaRPr lang="en-US" b="1" dirty="0"/>
          </a:p>
          <a:p>
            <a:endParaRPr lang="en-US" b="1" dirty="0"/>
          </a:p>
        </p:txBody>
      </p:sp>
      <p:pic>
        <p:nvPicPr>
          <p:cNvPr id="6" name="Picture 5" descr="netflix_logo.gif"/>
          <p:cNvPicPr>
            <a:picLocks noChangeAspect="1"/>
          </p:cNvPicPr>
          <p:nvPr/>
        </p:nvPicPr>
        <p:blipFill>
          <a:blip r:embed="rId3" cstate="print"/>
          <a:stretch>
            <a:fillRect/>
          </a:stretch>
        </p:blipFill>
        <p:spPr>
          <a:xfrm>
            <a:off x="1725934" y="5650480"/>
            <a:ext cx="2352350" cy="730956"/>
          </a:xfrm>
          <a:prstGeom prst="rect">
            <a:avLst/>
          </a:prstGeom>
        </p:spPr>
      </p:pic>
      <p:pic>
        <p:nvPicPr>
          <p:cNvPr id="7" name="Picture 2" descr="www.optimize-my-pc.com/wp-content/amazon_logo_1.jpg">
            <a:hlinkClick r:id="rId4"/>
          </p:cNvPr>
          <p:cNvPicPr>
            <a:picLocks noChangeAspect="1" noChangeArrowheads="1"/>
          </p:cNvPicPr>
          <p:nvPr/>
        </p:nvPicPr>
        <p:blipFill>
          <a:blip r:embed="rId5" cstate="print"/>
          <a:srcRect/>
          <a:stretch>
            <a:fillRect/>
          </a:stretch>
        </p:blipFill>
        <p:spPr bwMode="auto">
          <a:xfrm>
            <a:off x="4415392" y="5425088"/>
            <a:ext cx="2038880" cy="1348799"/>
          </a:xfrm>
          <a:prstGeom prst="rect">
            <a:avLst/>
          </a:prstGeom>
          <a:noFill/>
        </p:spPr>
      </p:pic>
      <p:grpSp>
        <p:nvGrpSpPr>
          <p:cNvPr id="8" name="Group 9"/>
          <p:cNvGrpSpPr/>
          <p:nvPr/>
        </p:nvGrpSpPr>
        <p:grpSpPr>
          <a:xfrm>
            <a:off x="6686474" y="5425087"/>
            <a:ext cx="2471193" cy="1205802"/>
            <a:chOff x="6013450" y="3960992"/>
            <a:chExt cx="3130550" cy="1198562"/>
          </a:xfrm>
        </p:grpSpPr>
        <p:sp>
          <p:nvSpPr>
            <p:cNvPr id="9" name="Rectangle 8"/>
            <p:cNvSpPr/>
            <p:nvPr/>
          </p:nvSpPr>
          <p:spPr>
            <a:xfrm>
              <a:off x="6013450" y="3960992"/>
              <a:ext cx="3130550" cy="1198562"/>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logo-white2-1.png"/>
            <p:cNvPicPr>
              <a:picLocks noChangeAspect="1"/>
            </p:cNvPicPr>
            <p:nvPr/>
          </p:nvPicPr>
          <p:blipFill>
            <a:blip r:embed="rId6"/>
            <a:stretch>
              <a:fillRect/>
            </a:stretch>
          </p:blipFill>
          <p:spPr>
            <a:xfrm>
              <a:off x="6311900" y="4315004"/>
              <a:ext cx="2679700" cy="546100"/>
            </a:xfrm>
            <a:prstGeom prst="rect">
              <a:avLst/>
            </a:prstGeom>
          </p:spPr>
        </p:pic>
      </p:grpSp>
      <p:pic>
        <p:nvPicPr>
          <p:cNvPr id="11" name="Picture 10" descr="home-depot-logo_left.gif"/>
          <p:cNvPicPr>
            <a:picLocks noChangeAspect="1"/>
          </p:cNvPicPr>
          <p:nvPr/>
        </p:nvPicPr>
        <p:blipFill>
          <a:blip r:embed="rId7" cstate="print"/>
          <a:srcRect r="58729" b="6308"/>
          <a:stretch>
            <a:fillRect/>
          </a:stretch>
        </p:blipFill>
        <p:spPr>
          <a:xfrm>
            <a:off x="9394540" y="5361279"/>
            <a:ext cx="1117294" cy="1186112"/>
          </a:xfrm>
          <a:prstGeom prst="rect">
            <a:avLst/>
          </a:prstGeom>
        </p:spPr>
      </p:pic>
    </p:spTree>
    <p:extLst>
      <p:ext uri="{BB962C8B-B14F-4D97-AF65-F5344CB8AC3E}">
        <p14:creationId xmlns:p14="http://schemas.microsoft.com/office/powerpoint/2010/main" val="9954752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rrahs2_000.jpg"/>
          <p:cNvPicPr>
            <a:picLocks noChangeAspect="1"/>
          </p:cNvPicPr>
          <p:nvPr/>
        </p:nvPicPr>
        <p:blipFill rotWithShape="1">
          <a:blip r:embed="rId3"/>
          <a:srcRect t="3529" b="4405"/>
          <a:stretch/>
        </p:blipFill>
        <p:spPr>
          <a:xfrm>
            <a:off x="0" y="0"/>
            <a:ext cx="12192000" cy="9299975"/>
          </a:xfrm>
          <a:prstGeom prst="rect">
            <a:avLst/>
          </a:prstGeom>
        </p:spPr>
      </p:pic>
      <p:sp>
        <p:nvSpPr>
          <p:cNvPr id="6" name="Title 1"/>
          <p:cNvSpPr>
            <a:spLocks noGrp="1"/>
          </p:cNvSpPr>
          <p:nvPr>
            <p:ph type="title"/>
          </p:nvPr>
        </p:nvSpPr>
        <p:spPr>
          <a:xfrm>
            <a:off x="3426632" y="5692305"/>
            <a:ext cx="6440974" cy="668408"/>
          </a:xfrm>
        </p:spPr>
        <p:style>
          <a:lnRef idx="3">
            <a:schemeClr val="lt1"/>
          </a:lnRef>
          <a:fillRef idx="1">
            <a:schemeClr val="dk1"/>
          </a:fillRef>
          <a:effectRef idx="1">
            <a:schemeClr val="dk1"/>
          </a:effectRef>
          <a:fontRef idx="minor">
            <a:schemeClr val="lt1"/>
          </a:fontRef>
        </p:style>
        <p:txBody>
          <a:bodyPr/>
          <a:lstStyle/>
          <a:p>
            <a:r>
              <a:rPr lang="en-US" b="1" dirty="0" smtClean="0"/>
              <a:t>Harrah’s Casino: Knowing your customer</a:t>
            </a:r>
            <a:endParaRPr lang="en-US" b="1" dirty="0"/>
          </a:p>
        </p:txBody>
      </p:sp>
      <p:pic>
        <p:nvPicPr>
          <p:cNvPr id="5" name="Picture 4" descr="295px-Harrah's_logo.svg.png"/>
          <p:cNvPicPr>
            <a:picLocks noChangeAspect="1"/>
          </p:cNvPicPr>
          <p:nvPr/>
        </p:nvPicPr>
        <p:blipFill>
          <a:blip r:embed="rId4"/>
          <a:stretch>
            <a:fillRect/>
          </a:stretch>
        </p:blipFill>
        <p:spPr>
          <a:xfrm>
            <a:off x="1691091" y="6209570"/>
            <a:ext cx="1524843" cy="640951"/>
          </a:xfrm>
          <a:prstGeom prst="rect">
            <a:avLst/>
          </a:prstGeom>
        </p:spPr>
      </p:pic>
      <p:sp>
        <p:nvSpPr>
          <p:cNvPr id="3" name="Content Placeholder 2"/>
          <p:cNvSpPr>
            <a:spLocks noGrp="1"/>
          </p:cNvSpPr>
          <p:nvPr>
            <p:ph idx="1"/>
          </p:nvPr>
        </p:nvSpPr>
        <p:spPr>
          <a:xfrm>
            <a:off x="902196" y="579922"/>
            <a:ext cx="3365004" cy="4346242"/>
          </a:xfrm>
        </p:spPr>
        <p:style>
          <a:lnRef idx="3">
            <a:schemeClr val="lt1"/>
          </a:lnRef>
          <a:fillRef idx="1">
            <a:schemeClr val="dk1"/>
          </a:fillRef>
          <a:effectRef idx="1">
            <a:schemeClr val="dk1"/>
          </a:effectRef>
          <a:fontRef idx="minor">
            <a:schemeClr val="lt1"/>
          </a:fontRef>
        </p:style>
        <p:txBody>
          <a:bodyPr>
            <a:normAutofit/>
          </a:bodyPr>
          <a:lstStyle/>
          <a:p>
            <a:endParaRPr lang="en-US" sz="2400" b="1"/>
          </a:p>
          <a:p>
            <a:r>
              <a:rPr lang="en-US" sz="2400" b="1" dirty="0"/>
              <a:t>Service provider of Gambling and Casinos</a:t>
            </a:r>
            <a:br>
              <a:rPr lang="en-US" sz="2400" b="1" dirty="0"/>
            </a:br>
            <a:endParaRPr lang="en-US" sz="2400" b="1" dirty="0"/>
          </a:p>
          <a:p>
            <a:r>
              <a:rPr lang="en-US" sz="2400" b="1" dirty="0"/>
              <a:t>Entry Card</a:t>
            </a:r>
          </a:p>
          <a:p>
            <a:endParaRPr lang="en-US" sz="2400" b="1" dirty="0"/>
          </a:p>
          <a:p>
            <a:r>
              <a:rPr lang="en-US" sz="2400" b="1" dirty="0"/>
              <a:t>Pain points</a:t>
            </a:r>
          </a:p>
          <a:p>
            <a:endParaRPr lang="en-US" sz="2400" b="1" dirty="0"/>
          </a:p>
          <a:p>
            <a:r>
              <a:rPr lang="en-US" sz="2400" b="1" dirty="0"/>
              <a:t>Intervention</a:t>
            </a:r>
          </a:p>
        </p:txBody>
      </p:sp>
      <p:sp>
        <p:nvSpPr>
          <p:cNvPr id="2" name="TextBox 1"/>
          <p:cNvSpPr txBox="1"/>
          <p:nvPr/>
        </p:nvSpPr>
        <p:spPr>
          <a:xfrm>
            <a:off x="7944178" y="6557268"/>
            <a:ext cx="2723823" cy="369332"/>
          </a:xfrm>
          <a:prstGeom prst="rect">
            <a:avLst/>
          </a:prstGeom>
          <a:noFill/>
        </p:spPr>
        <p:txBody>
          <a:bodyPr wrap="none" rtlCol="0">
            <a:spAutoFit/>
          </a:bodyPr>
          <a:lstStyle/>
          <a:p>
            <a:r>
              <a:rPr lang="en-US" i="1" dirty="0">
                <a:solidFill>
                  <a:schemeClr val="bg1">
                    <a:lumMod val="95000"/>
                  </a:schemeClr>
                </a:solidFill>
              </a:rPr>
              <a:t>Reference: </a:t>
            </a:r>
            <a:r>
              <a:rPr lang="en-US" i="1" dirty="0" err="1">
                <a:solidFill>
                  <a:schemeClr val="bg1">
                    <a:lumMod val="95000"/>
                  </a:schemeClr>
                </a:solidFill>
              </a:rPr>
              <a:t>Supercrunchers</a:t>
            </a:r>
            <a:endParaRPr lang="en-US" i="1" dirty="0">
              <a:solidFill>
                <a:schemeClr val="bg1">
                  <a:lumMod val="95000"/>
                </a:schemeClr>
              </a:solidFill>
            </a:endParaRPr>
          </a:p>
        </p:txBody>
      </p:sp>
    </p:spTree>
    <p:extLst>
      <p:ext uri="{BB962C8B-B14F-4D97-AF65-F5344CB8AC3E}">
        <p14:creationId xmlns:p14="http://schemas.microsoft.com/office/powerpoint/2010/main" val="205461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5110"/>
            <a:ext cx="8229600" cy="668408"/>
          </a:xfrm>
        </p:spPr>
        <p:style>
          <a:lnRef idx="2">
            <a:schemeClr val="dk1">
              <a:shade val="50000"/>
            </a:schemeClr>
          </a:lnRef>
          <a:fillRef idx="1">
            <a:schemeClr val="dk1"/>
          </a:fillRef>
          <a:effectRef idx="0">
            <a:schemeClr val="dk1"/>
          </a:effectRef>
          <a:fontRef idx="minor">
            <a:schemeClr val="lt1"/>
          </a:fontRef>
        </p:style>
        <p:txBody>
          <a:bodyPr>
            <a:noAutofit/>
          </a:bodyPr>
          <a:lstStyle/>
          <a:p>
            <a:r>
              <a:rPr lang="en-US" sz="3800" b="1" dirty="0"/>
              <a:t>What has been happening</a:t>
            </a:r>
          </a:p>
        </p:txBody>
      </p:sp>
      <p:cxnSp>
        <p:nvCxnSpPr>
          <p:cNvPr id="5" name="Straight Arrow Connector 4"/>
          <p:cNvCxnSpPr/>
          <p:nvPr/>
        </p:nvCxnSpPr>
        <p:spPr>
          <a:xfrm flipV="1">
            <a:off x="2638604" y="2475700"/>
            <a:ext cx="7745506" cy="44823"/>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197404" y="2072289"/>
            <a:ext cx="652643" cy="369332"/>
          </a:xfrm>
          <a:prstGeom prst="rect">
            <a:avLst/>
          </a:prstGeom>
          <a:noFill/>
        </p:spPr>
        <p:txBody>
          <a:bodyPr wrap="none" rtlCol="0">
            <a:spAutoFit/>
          </a:bodyPr>
          <a:lstStyle/>
          <a:p>
            <a:r>
              <a:rPr lang="en-US" b="1" dirty="0"/>
              <a:t>1995</a:t>
            </a:r>
          </a:p>
        </p:txBody>
      </p:sp>
      <p:sp>
        <p:nvSpPr>
          <p:cNvPr id="7" name="TextBox 6"/>
          <p:cNvSpPr txBox="1"/>
          <p:nvPr/>
        </p:nvSpPr>
        <p:spPr>
          <a:xfrm>
            <a:off x="5253316" y="2074039"/>
            <a:ext cx="652643" cy="369332"/>
          </a:xfrm>
          <a:prstGeom prst="rect">
            <a:avLst/>
          </a:prstGeom>
          <a:noFill/>
        </p:spPr>
        <p:txBody>
          <a:bodyPr wrap="none" rtlCol="0">
            <a:spAutoFit/>
          </a:bodyPr>
          <a:lstStyle/>
          <a:p>
            <a:r>
              <a:rPr lang="en-US" b="1" dirty="0"/>
              <a:t>2005</a:t>
            </a:r>
          </a:p>
        </p:txBody>
      </p:sp>
      <p:sp>
        <p:nvSpPr>
          <p:cNvPr id="8" name="TextBox 7"/>
          <p:cNvSpPr txBox="1"/>
          <p:nvPr/>
        </p:nvSpPr>
        <p:spPr>
          <a:xfrm>
            <a:off x="7357033" y="2089077"/>
            <a:ext cx="652743" cy="369332"/>
          </a:xfrm>
          <a:prstGeom prst="rect">
            <a:avLst/>
          </a:prstGeom>
          <a:noFill/>
        </p:spPr>
        <p:txBody>
          <a:bodyPr wrap="none" rtlCol="0">
            <a:spAutoFit/>
          </a:bodyPr>
          <a:lstStyle/>
          <a:p>
            <a:r>
              <a:rPr lang="en-US" b="1" dirty="0"/>
              <a:t>2015</a:t>
            </a:r>
          </a:p>
        </p:txBody>
      </p:sp>
      <p:sp>
        <p:nvSpPr>
          <p:cNvPr id="9" name="TextBox 8"/>
          <p:cNvSpPr txBox="1"/>
          <p:nvPr/>
        </p:nvSpPr>
        <p:spPr>
          <a:xfrm>
            <a:off x="9337027" y="2089077"/>
            <a:ext cx="652743" cy="369332"/>
          </a:xfrm>
          <a:prstGeom prst="rect">
            <a:avLst/>
          </a:prstGeom>
          <a:noFill/>
        </p:spPr>
        <p:txBody>
          <a:bodyPr wrap="none" rtlCol="0">
            <a:spAutoFit/>
          </a:bodyPr>
          <a:lstStyle/>
          <a:p>
            <a:r>
              <a:rPr lang="en-US" b="1" dirty="0"/>
              <a:t>2025</a:t>
            </a:r>
          </a:p>
        </p:txBody>
      </p:sp>
      <p:graphicFrame>
        <p:nvGraphicFramePr>
          <p:cNvPr id="3" name="Table 2"/>
          <p:cNvGraphicFramePr>
            <a:graphicFrameLocks noGrp="1"/>
          </p:cNvGraphicFramePr>
          <p:nvPr>
            <p:extLst/>
          </p:nvPr>
        </p:nvGraphicFramePr>
        <p:xfrm>
          <a:off x="1631580" y="3163826"/>
          <a:ext cx="8928847" cy="1706880"/>
        </p:xfrm>
        <a:graphic>
          <a:graphicData uri="http://schemas.openxmlformats.org/drawingml/2006/table">
            <a:tbl>
              <a:tblPr>
                <a:tableStyleId>{5C22544A-7EE6-4342-B048-85BDC9FD1C3A}</a:tableStyleId>
              </a:tblPr>
              <a:tblGrid>
                <a:gridCol w="1004047"/>
                <a:gridCol w="1721224"/>
                <a:gridCol w="2294962"/>
                <a:gridCol w="2097741"/>
                <a:gridCol w="1810873"/>
              </a:tblGrid>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solidFill>
                            <a:schemeClr val="tx2"/>
                          </a:solidFill>
                        </a:rPr>
                        <a:t>Context: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solidFill>
                            <a:schemeClr val="tx2"/>
                          </a:solidFill>
                        </a:rPr>
                        <a:t>Internet</a:t>
                      </a:r>
                      <a:br>
                        <a:rPr lang="en-US" sz="2000" dirty="0" smtClean="0">
                          <a:solidFill>
                            <a:schemeClr val="tx2"/>
                          </a:solidFill>
                        </a:rPr>
                      </a:br>
                      <a:r>
                        <a:rPr lang="en-US" sz="2000" dirty="0" smtClean="0">
                          <a:solidFill>
                            <a:schemeClr val="tx2"/>
                          </a:solidFill>
                        </a:rPr>
                        <a:t>Web</a:t>
                      </a:r>
                    </a:p>
                    <a:p>
                      <a:pPr algn="ctr"/>
                      <a:endParaRPr lang="en-US" sz="2000" dirty="0"/>
                    </a:p>
                  </a:txBody>
                  <a:tcPr>
                    <a:lnL w="12700" cmpd="sng">
                      <a:noFill/>
                    </a:lnL>
                    <a:noFill/>
                  </a:tcPr>
                </a:tc>
                <a:tc>
                  <a:txBody>
                    <a:bodyPr/>
                    <a:lstStyle/>
                    <a:p>
                      <a:pPr algn="ctr"/>
                      <a:r>
                        <a:rPr lang="en-US" sz="2000" dirty="0" smtClean="0">
                          <a:solidFill>
                            <a:schemeClr val="tx2"/>
                          </a:solidFill>
                        </a:rPr>
                        <a:t>Social Nets</a:t>
                      </a:r>
                    </a:p>
                    <a:p>
                      <a:pPr algn="ctr"/>
                      <a:r>
                        <a:rPr lang="en-US" sz="2000" dirty="0" smtClean="0">
                          <a:solidFill>
                            <a:schemeClr val="tx2"/>
                          </a:solidFill>
                        </a:rPr>
                        <a:t>Recommend</a:t>
                      </a:r>
                    </a:p>
                  </a:txBody>
                  <a:tcPr>
                    <a:noFill/>
                  </a:tcPr>
                </a:tc>
                <a:tc>
                  <a:txBody>
                    <a:bodyPr/>
                    <a:lstStyle/>
                    <a:p>
                      <a:pPr algn="ctr"/>
                      <a:r>
                        <a:rPr lang="en-US" sz="2000" dirty="0" smtClean="0">
                          <a:solidFill>
                            <a:schemeClr val="tx2"/>
                          </a:solidFill>
                        </a:rPr>
                        <a:t>Higher Accuracy</a:t>
                      </a:r>
                    </a:p>
                    <a:p>
                      <a:pPr algn="ctr"/>
                      <a:r>
                        <a:rPr lang="en-US" sz="2000" dirty="0" smtClean="0">
                          <a:solidFill>
                            <a:schemeClr val="tx2"/>
                          </a:solidFill>
                        </a:rPr>
                        <a:t>Larger training</a:t>
                      </a:r>
                    </a:p>
                    <a:p>
                      <a:pPr algn="ctr"/>
                      <a:endParaRPr lang="en-US" sz="2000" dirty="0"/>
                    </a:p>
                  </a:txBody>
                  <a:tcPr>
                    <a:noFill/>
                  </a:tcPr>
                </a:tc>
                <a:tc>
                  <a:txBody>
                    <a:bodyPr/>
                    <a:lstStyle/>
                    <a:p>
                      <a:pPr algn="ctr"/>
                      <a:r>
                        <a:rPr lang="en-US" sz="2000" dirty="0" smtClean="0">
                          <a:solidFill>
                            <a:schemeClr val="tx2"/>
                          </a:solidFill>
                        </a:rPr>
                        <a:t>Control + AI</a:t>
                      </a:r>
                    </a:p>
                    <a:p>
                      <a:pPr algn="ctr"/>
                      <a:r>
                        <a:rPr lang="en-US" sz="2000" dirty="0" smtClean="0">
                          <a:solidFill>
                            <a:schemeClr val="tx2"/>
                          </a:solidFill>
                        </a:rPr>
                        <a:t>Self learning</a:t>
                      </a:r>
                    </a:p>
                    <a:p>
                      <a:pPr algn="ctr"/>
                      <a:endParaRPr lang="en-US" sz="2000" dirty="0"/>
                    </a:p>
                  </a:txBody>
                  <a:tcPr>
                    <a:noFill/>
                  </a:tcPr>
                </a:tc>
              </a:tr>
              <a:tr h="370840">
                <a:tc>
                  <a:txBody>
                    <a:bodyPr/>
                    <a:lstStyle/>
                    <a:p>
                      <a:pPr algn="ctr"/>
                      <a:endParaRPr lang="en-US" b="1" dirty="0"/>
                    </a:p>
                  </a:txBody>
                  <a:tcPr>
                    <a:lnT w="12700" cmpd="sng">
                      <a:noFill/>
                    </a:lnT>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solidFill>
                            <a:schemeClr val="tx2"/>
                          </a:solidFill>
                        </a:rPr>
                        <a:t>E-Commerce</a:t>
                      </a:r>
                    </a:p>
                  </a:txBody>
                  <a:tcPr>
                    <a:noFill/>
                  </a:tcPr>
                </a:tc>
                <a:tc>
                  <a:txBody>
                    <a:bodyPr/>
                    <a:lstStyle/>
                    <a:p>
                      <a:pPr algn="ctr"/>
                      <a:r>
                        <a:rPr lang="en-US" sz="2000" dirty="0" smtClean="0">
                          <a:solidFill>
                            <a:schemeClr val="tx2"/>
                          </a:solidFill>
                        </a:rPr>
                        <a:t>Ad Driven</a:t>
                      </a:r>
                    </a:p>
                    <a:p>
                      <a:pPr algn="ctr"/>
                      <a:r>
                        <a:rPr lang="en-US" sz="2000" dirty="0" smtClean="0">
                          <a:solidFill>
                            <a:schemeClr val="tx2"/>
                          </a:solidFill>
                        </a:rPr>
                        <a:t>Fin/Quant</a:t>
                      </a:r>
                    </a:p>
                  </a:txBody>
                  <a:tcP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solidFill>
                            <a:schemeClr val="tx2"/>
                          </a:solidFill>
                        </a:rPr>
                        <a:t>Sharing Economy</a:t>
                      </a:r>
                    </a:p>
                    <a:p>
                      <a:pPr algn="ctr"/>
                      <a:endParaRPr lang="en-US" sz="2000" dirty="0"/>
                    </a:p>
                  </a:txBody>
                  <a:tcP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solidFill>
                            <a:schemeClr val="tx2"/>
                          </a:solidFill>
                        </a:rPr>
                        <a:t>?</a:t>
                      </a:r>
                    </a:p>
                  </a:txBody>
                  <a:tcPr>
                    <a:noFill/>
                  </a:tcPr>
                </a:tc>
              </a:tr>
            </a:tbl>
          </a:graphicData>
        </a:graphic>
      </p:graphicFrame>
    </p:spTree>
    <p:extLst>
      <p:ext uri="{BB962C8B-B14F-4D97-AF65-F5344CB8AC3E}">
        <p14:creationId xmlns:p14="http://schemas.microsoft.com/office/powerpoint/2010/main" val="8859131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qalg1u3a.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9035" y="7074104"/>
            <a:ext cx="4179610" cy="1933300"/>
          </a:xfrm>
          <a:prstGeom prst="rect">
            <a:avLst/>
          </a:prstGeom>
        </p:spPr>
      </p:pic>
      <p:pic>
        <p:nvPicPr>
          <p:cNvPr id="7" name="Picture 6" descr="data_table_05_0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8646" y="6858000"/>
            <a:ext cx="3977971" cy="2117450"/>
          </a:xfrm>
          <a:prstGeom prst="rect">
            <a:avLst/>
          </a:prstGeom>
        </p:spPr>
      </p:pic>
      <p:sp>
        <p:nvSpPr>
          <p:cNvPr id="24" name="Title 1"/>
          <p:cNvSpPr>
            <a:spLocks noGrp="1"/>
          </p:cNvSpPr>
          <p:nvPr>
            <p:ph type="title"/>
          </p:nvPr>
        </p:nvSpPr>
        <p:spPr>
          <a:xfrm>
            <a:off x="2089135" y="91085"/>
            <a:ext cx="8229600" cy="668408"/>
          </a:xfrm>
        </p:spPr>
        <p:txBody>
          <a:bodyPr>
            <a:noAutofit/>
          </a:bodyPr>
          <a:lstStyle/>
          <a:p>
            <a:r>
              <a:rPr lang="en-US" sz="3800" b="1" dirty="0"/>
              <a:t>An ML High Level Framework </a:t>
            </a:r>
          </a:p>
        </p:txBody>
      </p:sp>
      <p:sp>
        <p:nvSpPr>
          <p:cNvPr id="26" name="TextBox 25"/>
          <p:cNvSpPr txBox="1"/>
          <p:nvPr/>
        </p:nvSpPr>
        <p:spPr>
          <a:xfrm>
            <a:off x="1833486" y="1579874"/>
            <a:ext cx="1793881" cy="36933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139700" indent="-139700">
              <a:buFont typeface="Arial" charset="0"/>
              <a:buChar char="•"/>
            </a:pPr>
            <a:r>
              <a:rPr lang="en-US" dirty="0"/>
              <a:t>Objects</a:t>
            </a:r>
          </a:p>
          <a:p>
            <a:pPr marL="139700" indent="-139700">
              <a:buFont typeface="Arial" charset="0"/>
              <a:buChar char="•"/>
            </a:pPr>
            <a:endParaRPr lang="en-US" dirty="0"/>
          </a:p>
          <a:p>
            <a:pPr marL="139700" indent="-139700">
              <a:buFont typeface="Arial" charset="0"/>
              <a:buChar char="•"/>
            </a:pPr>
            <a:r>
              <a:rPr lang="en-US" dirty="0"/>
              <a:t>Events / Experiments</a:t>
            </a:r>
          </a:p>
          <a:p>
            <a:pPr marL="139700" indent="-139700">
              <a:buFont typeface="Arial" charset="0"/>
              <a:buChar char="•"/>
            </a:pPr>
            <a:endParaRPr lang="en-US" dirty="0"/>
          </a:p>
          <a:p>
            <a:pPr marL="139700" indent="-139700">
              <a:buFont typeface="Arial" charset="0"/>
              <a:buChar char="•"/>
            </a:pPr>
            <a:r>
              <a:rPr lang="en-US" dirty="0"/>
              <a:t>People / Customers</a:t>
            </a:r>
          </a:p>
          <a:p>
            <a:pPr marL="139700" indent="-139700">
              <a:buFont typeface="Arial" charset="0"/>
              <a:buChar char="•"/>
            </a:pPr>
            <a:endParaRPr lang="en-US" dirty="0"/>
          </a:p>
          <a:p>
            <a:pPr marL="139700" indent="-139700">
              <a:buFont typeface="Arial" charset="0"/>
              <a:buChar char="•"/>
            </a:pPr>
            <a:r>
              <a:rPr lang="en-US" dirty="0"/>
              <a:t>Products</a:t>
            </a:r>
          </a:p>
          <a:p>
            <a:pPr marL="139700" indent="-139700">
              <a:buFont typeface="Arial" charset="0"/>
              <a:buChar char="•"/>
            </a:pPr>
            <a:endParaRPr lang="en-US" dirty="0"/>
          </a:p>
          <a:p>
            <a:pPr marL="139700" indent="-139700">
              <a:buFont typeface="Arial" charset="0"/>
              <a:buChar char="•"/>
            </a:pPr>
            <a:r>
              <a:rPr lang="en-US" dirty="0"/>
              <a:t>Stocks</a:t>
            </a:r>
          </a:p>
          <a:p>
            <a:pPr marL="139700" indent="-139700">
              <a:buFont typeface="Arial" charset="0"/>
              <a:buChar char="•"/>
            </a:pPr>
            <a:endParaRPr lang="en-US" dirty="0"/>
          </a:p>
          <a:p>
            <a:pPr marL="139700" indent="-139700">
              <a:buFont typeface="Arial" charset="0"/>
              <a:buChar char="•"/>
            </a:pPr>
            <a:r>
              <a:rPr lang="en-US" dirty="0"/>
              <a:t>…</a:t>
            </a:r>
          </a:p>
        </p:txBody>
      </p:sp>
      <p:sp>
        <p:nvSpPr>
          <p:cNvPr id="27" name="TextBox 26"/>
          <p:cNvSpPr txBox="1"/>
          <p:nvPr/>
        </p:nvSpPr>
        <p:spPr>
          <a:xfrm>
            <a:off x="1833486" y="1095118"/>
            <a:ext cx="1225913" cy="369332"/>
          </a:xfrm>
          <a:prstGeom prst="rect">
            <a:avLst/>
          </a:prstGeom>
          <a:noFill/>
        </p:spPr>
        <p:txBody>
          <a:bodyPr wrap="none" rtlCol="0">
            <a:spAutoFit/>
          </a:bodyPr>
          <a:lstStyle/>
          <a:p>
            <a:r>
              <a:rPr lang="en-US" b="1" dirty="0"/>
              <a:t>In Real Life</a:t>
            </a:r>
          </a:p>
        </p:txBody>
      </p:sp>
      <p:pic>
        <p:nvPicPr>
          <p:cNvPr id="28" name="Picture 27" descr="scr_6_11.gif"/>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951134" y="1715534"/>
            <a:ext cx="2951855" cy="1896567"/>
          </a:xfrm>
          <a:prstGeom prst="rect">
            <a:avLst/>
          </a:prstGeom>
        </p:spPr>
      </p:pic>
      <p:cxnSp>
        <p:nvCxnSpPr>
          <p:cNvPr id="29" name="Straight Arrow Connector 28"/>
          <p:cNvCxnSpPr/>
          <p:nvPr/>
        </p:nvCxnSpPr>
        <p:spPr>
          <a:xfrm>
            <a:off x="5722259" y="1439621"/>
            <a:ext cx="371871" cy="264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719392" y="958086"/>
            <a:ext cx="1986185" cy="646331"/>
          </a:xfrm>
          <a:prstGeom prst="rect">
            <a:avLst/>
          </a:prstGeom>
          <a:noFill/>
        </p:spPr>
        <p:txBody>
          <a:bodyPr wrap="none" rtlCol="0">
            <a:spAutoFit/>
          </a:bodyPr>
          <a:lstStyle/>
          <a:p>
            <a:r>
              <a:rPr lang="en-US" b="1" dirty="0"/>
              <a:t>Features, but also </a:t>
            </a:r>
            <a:br>
              <a:rPr lang="en-US" b="1" dirty="0"/>
            </a:br>
            <a:r>
              <a:rPr lang="en-US" b="1" dirty="0"/>
              <a:t>loss of information</a:t>
            </a:r>
          </a:p>
        </p:txBody>
      </p:sp>
      <p:sp>
        <p:nvSpPr>
          <p:cNvPr id="31" name="TextBox 30"/>
          <p:cNvSpPr txBox="1"/>
          <p:nvPr/>
        </p:nvSpPr>
        <p:spPr>
          <a:xfrm>
            <a:off x="4951134" y="1722466"/>
            <a:ext cx="2951855" cy="3416320"/>
          </a:xfrm>
          <a:prstGeom prst="rect">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a:p>
            <a:endParaRPr lang="en-US" dirty="0"/>
          </a:p>
          <a:p>
            <a:endParaRPr lang="en-US" dirty="0"/>
          </a:p>
          <a:p>
            <a:r>
              <a:rPr lang="en-US" dirty="0"/>
              <a:t>	In Sample</a:t>
            </a:r>
          </a:p>
          <a:p>
            <a:endParaRPr lang="en-US" dirty="0"/>
          </a:p>
          <a:p>
            <a:endParaRPr lang="en-US" dirty="0"/>
          </a:p>
          <a:p>
            <a:endParaRPr lang="en-US" dirty="0"/>
          </a:p>
          <a:p>
            <a:endParaRPr lang="en-US" dirty="0"/>
          </a:p>
          <a:p>
            <a:endParaRPr lang="en-US" dirty="0"/>
          </a:p>
          <a:p>
            <a:r>
              <a:rPr lang="en-US" dirty="0"/>
              <a:t>	Out of Sample</a:t>
            </a:r>
          </a:p>
          <a:p>
            <a:endParaRPr lang="en-US" dirty="0"/>
          </a:p>
          <a:p>
            <a:endParaRPr lang="en-US" dirty="0"/>
          </a:p>
        </p:txBody>
      </p:sp>
      <p:sp>
        <p:nvSpPr>
          <p:cNvPr id="32" name="Rectangle 31"/>
          <p:cNvSpPr/>
          <p:nvPr/>
        </p:nvSpPr>
        <p:spPr>
          <a:xfrm>
            <a:off x="4398491" y="1722467"/>
            <a:ext cx="552642" cy="34163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Person 1</a:t>
            </a:r>
          </a:p>
          <a:p>
            <a:pPr algn="ctr"/>
            <a:r>
              <a:rPr lang="en-US" sz="800" dirty="0"/>
              <a:t>Person 2</a:t>
            </a:r>
          </a:p>
          <a:p>
            <a:pPr algn="ctr"/>
            <a:r>
              <a:rPr lang="en-US" sz="800" dirty="0"/>
              <a:t>Person 3</a:t>
            </a:r>
          </a:p>
          <a:p>
            <a:pPr algn="ctr"/>
            <a:endParaRPr lang="en-US" sz="800" dirty="0"/>
          </a:p>
          <a:p>
            <a:pPr algn="ctr"/>
            <a:endParaRPr lang="en-US" sz="800" dirty="0"/>
          </a:p>
          <a:p>
            <a:pPr algn="ctr"/>
            <a:r>
              <a:rPr lang="en-US" sz="800" dirty="0"/>
              <a:t>.</a:t>
            </a:r>
          </a:p>
          <a:p>
            <a:pPr algn="ctr"/>
            <a:r>
              <a:rPr lang="en-US" sz="800" dirty="0"/>
              <a:t>.</a:t>
            </a:r>
          </a:p>
          <a:p>
            <a:pPr algn="ctr"/>
            <a:r>
              <a:rPr lang="en-US" sz="800" dirty="0"/>
              <a:t>.</a:t>
            </a:r>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r>
              <a:rPr lang="en-US" sz="800" dirty="0"/>
              <a:t>Person N</a:t>
            </a:r>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dirty="0"/>
          </a:p>
        </p:txBody>
      </p:sp>
      <p:cxnSp>
        <p:nvCxnSpPr>
          <p:cNvPr id="33" name="Straight Arrow Connector 32"/>
          <p:cNvCxnSpPr/>
          <p:nvPr/>
        </p:nvCxnSpPr>
        <p:spPr>
          <a:xfrm flipV="1">
            <a:off x="3041006" y="2304293"/>
            <a:ext cx="1492793" cy="9526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7284750" y="2670114"/>
            <a:ext cx="14475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8821942" y="2228342"/>
            <a:ext cx="1880079" cy="2831544"/>
          </a:xfrm>
          <a:prstGeom prst="rect">
            <a:avLst/>
          </a:prstGeom>
          <a:noFill/>
        </p:spPr>
        <p:txBody>
          <a:bodyPr wrap="square" rtlCol="0">
            <a:spAutoFit/>
          </a:bodyPr>
          <a:lstStyle/>
          <a:p>
            <a:r>
              <a:rPr lang="en-US" b="1" dirty="0"/>
              <a:t>- Characteristics</a:t>
            </a:r>
          </a:p>
          <a:p>
            <a:r>
              <a:rPr lang="en-US" b="1" dirty="0"/>
              <a:t>- Patterns</a:t>
            </a:r>
          </a:p>
          <a:p>
            <a:r>
              <a:rPr lang="en-US" b="1" dirty="0"/>
              <a:t>- Models</a:t>
            </a:r>
          </a:p>
          <a:p>
            <a:endParaRPr lang="en-US" sz="800" b="1" dirty="0"/>
          </a:p>
          <a:p>
            <a:endParaRPr lang="en-US" sz="800" b="1" dirty="0"/>
          </a:p>
          <a:p>
            <a:endParaRPr lang="en-US" b="1" dirty="0"/>
          </a:p>
          <a:p>
            <a:r>
              <a:rPr lang="en-US" b="1" dirty="0"/>
              <a:t>- Predictions</a:t>
            </a:r>
          </a:p>
          <a:p>
            <a:r>
              <a:rPr lang="en-US" b="1" dirty="0"/>
              <a:t>- Similarities</a:t>
            </a:r>
          </a:p>
          <a:p>
            <a:r>
              <a:rPr lang="en-US" b="1" dirty="0"/>
              <a:t>- Differences</a:t>
            </a:r>
          </a:p>
          <a:p>
            <a:r>
              <a:rPr lang="en-US" b="1" dirty="0"/>
              <a:t>- Distance </a:t>
            </a:r>
          </a:p>
          <a:p>
            <a:endParaRPr lang="en-US" b="1" dirty="0"/>
          </a:p>
        </p:txBody>
      </p:sp>
      <p:cxnSp>
        <p:nvCxnSpPr>
          <p:cNvPr id="36" name="Straight Arrow Connector 35"/>
          <p:cNvCxnSpPr/>
          <p:nvPr/>
        </p:nvCxnSpPr>
        <p:spPr>
          <a:xfrm>
            <a:off x="7437150" y="4190125"/>
            <a:ext cx="12951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8210466" y="958086"/>
            <a:ext cx="2138278" cy="646331"/>
          </a:xfrm>
          <a:prstGeom prst="rect">
            <a:avLst/>
          </a:prstGeom>
          <a:noFill/>
        </p:spPr>
        <p:txBody>
          <a:bodyPr wrap="none" rtlCol="0">
            <a:spAutoFit/>
          </a:bodyPr>
          <a:lstStyle/>
          <a:p>
            <a:r>
              <a:rPr lang="en-US" b="1" dirty="0"/>
              <a:t>Some data </a:t>
            </a:r>
            <a:br>
              <a:rPr lang="en-US" b="1" dirty="0"/>
            </a:br>
            <a:r>
              <a:rPr lang="en-US" b="1" dirty="0"/>
              <a:t>has observed results</a:t>
            </a:r>
          </a:p>
        </p:txBody>
      </p:sp>
      <p:cxnSp>
        <p:nvCxnSpPr>
          <p:cNvPr id="38" name="Straight Arrow Connector 37"/>
          <p:cNvCxnSpPr/>
          <p:nvPr/>
        </p:nvCxnSpPr>
        <p:spPr>
          <a:xfrm flipH="1">
            <a:off x="7707117" y="1321044"/>
            <a:ext cx="391742" cy="2833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79352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Welcome to Data-X</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First Class: Introductions  (15 min)</a:t>
            </a:r>
          </a:p>
          <a:p>
            <a:pPr lvl="1"/>
            <a:r>
              <a:rPr lang="en-US" dirty="0" smtClean="0"/>
              <a:t>Kevin </a:t>
            </a:r>
            <a:r>
              <a:rPr lang="en-US" dirty="0" err="1"/>
              <a:t>Bozhe</a:t>
            </a:r>
            <a:r>
              <a:rPr lang="en-US" dirty="0"/>
              <a:t> Li, kbl4ew@berkeley.edu </a:t>
            </a:r>
            <a:r>
              <a:rPr lang="en-US" dirty="0" smtClean="0"/>
              <a:t>(GSI)</a:t>
            </a:r>
            <a:endParaRPr lang="en-US" dirty="0"/>
          </a:p>
          <a:p>
            <a:pPr lvl="1"/>
            <a:r>
              <a:rPr lang="en-US" dirty="0" smtClean="0"/>
              <a:t>Alexander </a:t>
            </a:r>
            <a:r>
              <a:rPr lang="en-US" dirty="0"/>
              <a:t>Fred-</a:t>
            </a:r>
            <a:r>
              <a:rPr lang="en-US" dirty="0" err="1"/>
              <a:t>Ojala</a:t>
            </a:r>
            <a:r>
              <a:rPr lang="en-US" dirty="0"/>
              <a:t>, </a:t>
            </a:r>
            <a:r>
              <a:rPr lang="en-US" dirty="0" smtClean="0">
                <a:hlinkClick r:id="rId3"/>
              </a:rPr>
              <a:t>afo@berkeley.edu</a:t>
            </a:r>
            <a:r>
              <a:rPr lang="en-US" dirty="0" smtClean="0"/>
              <a:t> (Visiting Scholar)</a:t>
            </a:r>
            <a:endParaRPr lang="en-US" dirty="0"/>
          </a:p>
          <a:p>
            <a:pPr lvl="1"/>
            <a:r>
              <a:rPr lang="en-US" dirty="0" smtClean="0"/>
              <a:t>Nathan </a:t>
            </a:r>
            <a:r>
              <a:rPr lang="en-US" dirty="0"/>
              <a:t>Cheng: </a:t>
            </a:r>
            <a:r>
              <a:rPr lang="en-US" dirty="0" smtClean="0">
                <a:hlinkClick r:id="rId4"/>
              </a:rPr>
              <a:t>ncheng@berkeley.edu</a:t>
            </a:r>
            <a:r>
              <a:rPr lang="en-US" dirty="0" smtClean="0"/>
              <a:t> (Tensor Flow) and other module experts</a:t>
            </a:r>
          </a:p>
          <a:p>
            <a:pPr lvl="1"/>
            <a:r>
              <a:rPr lang="en-US" dirty="0" smtClean="0"/>
              <a:t>Others have contributed..</a:t>
            </a:r>
          </a:p>
          <a:p>
            <a:pPr lvl="1"/>
            <a:endParaRPr lang="en-US" dirty="0"/>
          </a:p>
          <a:p>
            <a:r>
              <a:rPr lang="en-US" dirty="0" smtClean="0"/>
              <a:t>What is Data-X (30 min)</a:t>
            </a:r>
          </a:p>
          <a:p>
            <a:endParaRPr lang="en-US" dirty="0"/>
          </a:p>
          <a:p>
            <a:r>
              <a:rPr lang="en-US" dirty="0" smtClean="0"/>
              <a:t>Pre-requisite Discussion (30 min)</a:t>
            </a:r>
          </a:p>
          <a:p>
            <a:endParaRPr lang="en-US" dirty="0"/>
          </a:p>
          <a:p>
            <a:r>
              <a:rPr lang="en-US" dirty="0" smtClean="0"/>
              <a:t>HW for next Week (15 min)</a:t>
            </a:r>
          </a:p>
          <a:p>
            <a:endParaRPr lang="en-US" dirty="0"/>
          </a:p>
          <a:p>
            <a:r>
              <a:rPr lang="en-US" dirty="0" smtClean="0"/>
              <a:t>High Level Overview of Data (1.5 hours)</a:t>
            </a:r>
          </a:p>
          <a:p>
            <a:endParaRPr lang="en-US" dirty="0"/>
          </a:p>
          <a:p>
            <a:r>
              <a:rPr lang="en-US" dirty="0" smtClean="0"/>
              <a:t>Remaining Time </a:t>
            </a:r>
            <a:r>
              <a:rPr lang="mr-IN" dirty="0" smtClean="0"/>
              <a:t>–</a:t>
            </a:r>
            <a:r>
              <a:rPr lang="en-US" dirty="0" smtClean="0"/>
              <a:t> Install your coding environment, get help if needed from GSI and teaching team.</a:t>
            </a:r>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17761582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qalg1u3a.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9035" y="7074104"/>
            <a:ext cx="4179610" cy="1933300"/>
          </a:xfrm>
          <a:prstGeom prst="rect">
            <a:avLst/>
          </a:prstGeom>
        </p:spPr>
      </p:pic>
      <p:pic>
        <p:nvPicPr>
          <p:cNvPr id="7" name="Picture 6" descr="data_table_05_0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8646" y="6858000"/>
            <a:ext cx="3977971" cy="2117450"/>
          </a:xfrm>
          <a:prstGeom prst="rect">
            <a:avLst/>
          </a:prstGeom>
        </p:spPr>
      </p:pic>
      <p:sp>
        <p:nvSpPr>
          <p:cNvPr id="26" name="TextBox 25"/>
          <p:cNvSpPr txBox="1"/>
          <p:nvPr/>
        </p:nvSpPr>
        <p:spPr>
          <a:xfrm>
            <a:off x="3622664" y="5208129"/>
            <a:ext cx="4643259" cy="923330"/>
          </a:xfrm>
          <a:prstGeom prst="rect">
            <a:avLst/>
          </a:prstGeom>
          <a:noFill/>
        </p:spPr>
        <p:txBody>
          <a:bodyPr wrap="none" rtlCol="0">
            <a:spAutoFit/>
          </a:bodyPr>
          <a:lstStyle/>
          <a:p>
            <a:pPr>
              <a:tabLst>
                <a:tab pos="739775" algn="l"/>
              </a:tabLst>
            </a:pPr>
            <a:r>
              <a:rPr lang="en-US" b="1" dirty="0"/>
              <a:t>CS: 	</a:t>
            </a:r>
            <a:r>
              <a:rPr lang="en-US" dirty="0"/>
              <a:t>Table</a:t>
            </a:r>
          </a:p>
          <a:p>
            <a:pPr>
              <a:tabLst>
                <a:tab pos="739775" algn="l"/>
              </a:tabLst>
            </a:pPr>
            <a:r>
              <a:rPr lang="en-US" b="1" dirty="0"/>
              <a:t>Math: 	</a:t>
            </a:r>
            <a:r>
              <a:rPr lang="en-US" dirty="0"/>
              <a:t>Matrix </a:t>
            </a:r>
            <a:r>
              <a:rPr lang="en-US" b="1" dirty="0"/>
              <a:t>X</a:t>
            </a:r>
            <a:r>
              <a:rPr lang="en-US" dirty="0"/>
              <a:t>, with N rows – each person</a:t>
            </a:r>
          </a:p>
          <a:p>
            <a:pPr>
              <a:tabLst>
                <a:tab pos="739775" algn="l"/>
              </a:tabLst>
            </a:pPr>
            <a:r>
              <a:rPr lang="en-US" dirty="0"/>
              <a:t>	m columns, each feature (age, salary, ..)</a:t>
            </a:r>
          </a:p>
        </p:txBody>
      </p:sp>
      <p:pic>
        <p:nvPicPr>
          <p:cNvPr id="3" name="Picture 2" descr="th.jpg"/>
          <p:cNvPicPr>
            <a:picLocks noChangeAspect="1"/>
          </p:cNvPicPr>
          <p:nvPr/>
        </p:nvPicPr>
        <p:blipFill rotWithShape="1">
          <a:blip r:embed="rId4">
            <a:extLst>
              <a:ext uri="{28A0092B-C50C-407E-A947-70E740481C1C}">
                <a14:useLocalDpi xmlns:a14="http://schemas.microsoft.com/office/drawing/2010/main" val="0"/>
              </a:ext>
            </a:extLst>
          </a:blip>
          <a:srcRect l="13758" t="14247" r="14694"/>
          <a:stretch/>
        </p:blipFill>
        <p:spPr>
          <a:xfrm>
            <a:off x="8863264" y="4886837"/>
            <a:ext cx="1357229" cy="1243925"/>
          </a:xfrm>
          <a:prstGeom prst="rect">
            <a:avLst/>
          </a:prstGeom>
        </p:spPr>
      </p:pic>
      <p:sp>
        <p:nvSpPr>
          <p:cNvPr id="9" name="TextBox 8"/>
          <p:cNvSpPr txBox="1"/>
          <p:nvPr/>
        </p:nvSpPr>
        <p:spPr>
          <a:xfrm>
            <a:off x="8393947" y="5279845"/>
            <a:ext cx="532518" cy="369332"/>
          </a:xfrm>
          <a:prstGeom prst="rect">
            <a:avLst/>
          </a:prstGeom>
          <a:noFill/>
        </p:spPr>
        <p:txBody>
          <a:bodyPr wrap="none" rtlCol="0">
            <a:spAutoFit/>
          </a:bodyPr>
          <a:lstStyle/>
          <a:p>
            <a:r>
              <a:rPr lang="en-US" b="1" dirty="0"/>
              <a:t>X</a:t>
            </a:r>
            <a:r>
              <a:rPr lang="en-US" dirty="0"/>
              <a:t> = </a:t>
            </a:r>
          </a:p>
        </p:txBody>
      </p:sp>
      <p:sp>
        <p:nvSpPr>
          <p:cNvPr id="27" name="TextBox 26"/>
          <p:cNvSpPr txBox="1"/>
          <p:nvPr/>
        </p:nvSpPr>
        <p:spPr>
          <a:xfrm>
            <a:off x="1833486" y="1579874"/>
            <a:ext cx="1793881" cy="36933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139700" indent="-139700">
              <a:buFont typeface="Arial" charset="0"/>
              <a:buChar char="•"/>
            </a:pPr>
            <a:r>
              <a:rPr lang="en-US" dirty="0"/>
              <a:t>Objects</a:t>
            </a:r>
          </a:p>
          <a:p>
            <a:pPr marL="139700" indent="-139700">
              <a:buFont typeface="Arial" charset="0"/>
              <a:buChar char="•"/>
            </a:pPr>
            <a:endParaRPr lang="en-US" dirty="0"/>
          </a:p>
          <a:p>
            <a:pPr marL="139700" indent="-139700">
              <a:buFont typeface="Arial" charset="0"/>
              <a:buChar char="•"/>
            </a:pPr>
            <a:r>
              <a:rPr lang="en-US" dirty="0"/>
              <a:t>Events / Experiments</a:t>
            </a:r>
          </a:p>
          <a:p>
            <a:pPr marL="139700" indent="-139700">
              <a:buFont typeface="Arial" charset="0"/>
              <a:buChar char="•"/>
            </a:pPr>
            <a:endParaRPr lang="en-US" dirty="0"/>
          </a:p>
          <a:p>
            <a:pPr marL="139700" indent="-139700">
              <a:buFont typeface="Arial" charset="0"/>
              <a:buChar char="•"/>
            </a:pPr>
            <a:r>
              <a:rPr lang="en-US" dirty="0"/>
              <a:t>People / Customers</a:t>
            </a:r>
          </a:p>
          <a:p>
            <a:pPr marL="139700" indent="-139700">
              <a:buFont typeface="Arial" charset="0"/>
              <a:buChar char="•"/>
            </a:pPr>
            <a:endParaRPr lang="en-US" dirty="0"/>
          </a:p>
          <a:p>
            <a:pPr marL="139700" indent="-139700">
              <a:buFont typeface="Arial" charset="0"/>
              <a:buChar char="•"/>
            </a:pPr>
            <a:r>
              <a:rPr lang="en-US" dirty="0"/>
              <a:t>Products</a:t>
            </a:r>
          </a:p>
          <a:p>
            <a:pPr marL="139700" indent="-139700">
              <a:buFont typeface="Arial" charset="0"/>
              <a:buChar char="•"/>
            </a:pPr>
            <a:endParaRPr lang="en-US" dirty="0"/>
          </a:p>
          <a:p>
            <a:pPr marL="139700" indent="-139700">
              <a:buFont typeface="Arial" charset="0"/>
              <a:buChar char="•"/>
            </a:pPr>
            <a:r>
              <a:rPr lang="en-US" dirty="0"/>
              <a:t>Stocks</a:t>
            </a:r>
          </a:p>
          <a:p>
            <a:pPr marL="139700" indent="-139700">
              <a:buFont typeface="Arial" charset="0"/>
              <a:buChar char="•"/>
            </a:pPr>
            <a:endParaRPr lang="en-US" dirty="0"/>
          </a:p>
          <a:p>
            <a:pPr marL="139700" indent="-139700">
              <a:buFont typeface="Arial" charset="0"/>
              <a:buChar char="•"/>
            </a:pPr>
            <a:r>
              <a:rPr lang="en-US" dirty="0"/>
              <a:t>…</a:t>
            </a:r>
          </a:p>
        </p:txBody>
      </p:sp>
      <p:sp>
        <p:nvSpPr>
          <p:cNvPr id="28" name="TextBox 27"/>
          <p:cNvSpPr txBox="1"/>
          <p:nvPr/>
        </p:nvSpPr>
        <p:spPr>
          <a:xfrm>
            <a:off x="1833486" y="1095118"/>
            <a:ext cx="1225913" cy="369332"/>
          </a:xfrm>
          <a:prstGeom prst="rect">
            <a:avLst/>
          </a:prstGeom>
          <a:noFill/>
        </p:spPr>
        <p:txBody>
          <a:bodyPr wrap="none" rtlCol="0">
            <a:spAutoFit/>
          </a:bodyPr>
          <a:lstStyle/>
          <a:p>
            <a:r>
              <a:rPr lang="en-US" b="1" dirty="0"/>
              <a:t>In Real Life</a:t>
            </a:r>
          </a:p>
        </p:txBody>
      </p:sp>
      <p:pic>
        <p:nvPicPr>
          <p:cNvPr id="29" name="Picture 28" descr="scr_6_11.gif"/>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951134" y="1715534"/>
            <a:ext cx="2951855" cy="1896567"/>
          </a:xfrm>
          <a:prstGeom prst="rect">
            <a:avLst/>
          </a:prstGeom>
        </p:spPr>
      </p:pic>
      <p:cxnSp>
        <p:nvCxnSpPr>
          <p:cNvPr id="30" name="Straight Arrow Connector 29"/>
          <p:cNvCxnSpPr/>
          <p:nvPr/>
        </p:nvCxnSpPr>
        <p:spPr>
          <a:xfrm>
            <a:off x="5722259" y="1439621"/>
            <a:ext cx="371871" cy="264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3719392" y="958086"/>
            <a:ext cx="1986185" cy="646331"/>
          </a:xfrm>
          <a:prstGeom prst="rect">
            <a:avLst/>
          </a:prstGeom>
          <a:noFill/>
        </p:spPr>
        <p:txBody>
          <a:bodyPr wrap="none" rtlCol="0">
            <a:spAutoFit/>
          </a:bodyPr>
          <a:lstStyle/>
          <a:p>
            <a:r>
              <a:rPr lang="en-US" b="1" dirty="0"/>
              <a:t>Features, but also </a:t>
            </a:r>
            <a:br>
              <a:rPr lang="en-US" b="1" dirty="0"/>
            </a:br>
            <a:r>
              <a:rPr lang="en-US" b="1" dirty="0"/>
              <a:t>loss of information</a:t>
            </a:r>
          </a:p>
        </p:txBody>
      </p:sp>
      <p:sp>
        <p:nvSpPr>
          <p:cNvPr id="32" name="TextBox 31"/>
          <p:cNvSpPr txBox="1"/>
          <p:nvPr/>
        </p:nvSpPr>
        <p:spPr>
          <a:xfrm>
            <a:off x="4951134" y="1722466"/>
            <a:ext cx="2951855" cy="3416320"/>
          </a:xfrm>
          <a:prstGeom prst="rect">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a:p>
            <a:endParaRPr lang="en-US" dirty="0"/>
          </a:p>
          <a:p>
            <a:endParaRPr lang="en-US" dirty="0"/>
          </a:p>
          <a:p>
            <a:r>
              <a:rPr lang="en-US" dirty="0"/>
              <a:t>	In Sample</a:t>
            </a:r>
          </a:p>
          <a:p>
            <a:endParaRPr lang="en-US" dirty="0"/>
          </a:p>
          <a:p>
            <a:endParaRPr lang="en-US" dirty="0"/>
          </a:p>
          <a:p>
            <a:endParaRPr lang="en-US" dirty="0"/>
          </a:p>
          <a:p>
            <a:endParaRPr lang="en-US" dirty="0"/>
          </a:p>
          <a:p>
            <a:endParaRPr lang="en-US" dirty="0"/>
          </a:p>
          <a:p>
            <a:r>
              <a:rPr lang="en-US" dirty="0"/>
              <a:t>	Out of Sample</a:t>
            </a:r>
          </a:p>
          <a:p>
            <a:endParaRPr lang="en-US" dirty="0"/>
          </a:p>
          <a:p>
            <a:endParaRPr lang="en-US" dirty="0"/>
          </a:p>
        </p:txBody>
      </p:sp>
      <p:sp>
        <p:nvSpPr>
          <p:cNvPr id="33" name="Rectangle 32"/>
          <p:cNvSpPr/>
          <p:nvPr/>
        </p:nvSpPr>
        <p:spPr>
          <a:xfrm>
            <a:off x="4398491" y="1722467"/>
            <a:ext cx="552642" cy="34163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Person 1</a:t>
            </a:r>
          </a:p>
          <a:p>
            <a:pPr algn="ctr"/>
            <a:r>
              <a:rPr lang="en-US" sz="800" dirty="0"/>
              <a:t>Person 2</a:t>
            </a:r>
          </a:p>
          <a:p>
            <a:pPr algn="ctr"/>
            <a:r>
              <a:rPr lang="en-US" sz="800" dirty="0"/>
              <a:t>Person 3</a:t>
            </a:r>
          </a:p>
          <a:p>
            <a:pPr algn="ctr"/>
            <a:endParaRPr lang="en-US" sz="800" dirty="0"/>
          </a:p>
          <a:p>
            <a:pPr algn="ctr"/>
            <a:endParaRPr lang="en-US" sz="800" dirty="0"/>
          </a:p>
          <a:p>
            <a:pPr algn="ctr"/>
            <a:r>
              <a:rPr lang="en-US" sz="800" dirty="0"/>
              <a:t>.</a:t>
            </a:r>
          </a:p>
          <a:p>
            <a:pPr algn="ctr"/>
            <a:r>
              <a:rPr lang="en-US" sz="800" dirty="0"/>
              <a:t>.</a:t>
            </a:r>
          </a:p>
          <a:p>
            <a:pPr algn="ctr"/>
            <a:r>
              <a:rPr lang="en-US" sz="800" dirty="0"/>
              <a:t>.</a:t>
            </a:r>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r>
              <a:rPr lang="en-US" sz="800" dirty="0"/>
              <a:t>Person N</a:t>
            </a:r>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dirty="0"/>
          </a:p>
        </p:txBody>
      </p:sp>
      <p:cxnSp>
        <p:nvCxnSpPr>
          <p:cNvPr id="34" name="Straight Arrow Connector 33"/>
          <p:cNvCxnSpPr/>
          <p:nvPr/>
        </p:nvCxnSpPr>
        <p:spPr>
          <a:xfrm flipV="1">
            <a:off x="3041006" y="2304293"/>
            <a:ext cx="1492793" cy="9526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84750" y="2670114"/>
            <a:ext cx="14475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821942" y="2228342"/>
            <a:ext cx="1880079" cy="2831544"/>
          </a:xfrm>
          <a:prstGeom prst="rect">
            <a:avLst/>
          </a:prstGeom>
          <a:noFill/>
        </p:spPr>
        <p:txBody>
          <a:bodyPr wrap="square" rtlCol="0">
            <a:spAutoFit/>
          </a:bodyPr>
          <a:lstStyle/>
          <a:p>
            <a:r>
              <a:rPr lang="en-US" b="1" dirty="0"/>
              <a:t>- Characteristics</a:t>
            </a:r>
          </a:p>
          <a:p>
            <a:r>
              <a:rPr lang="en-US" b="1" dirty="0"/>
              <a:t>- Patterns</a:t>
            </a:r>
          </a:p>
          <a:p>
            <a:r>
              <a:rPr lang="en-US" b="1" dirty="0"/>
              <a:t>- Models</a:t>
            </a:r>
          </a:p>
          <a:p>
            <a:endParaRPr lang="en-US" sz="800" b="1" dirty="0"/>
          </a:p>
          <a:p>
            <a:endParaRPr lang="en-US" sz="800" b="1" dirty="0"/>
          </a:p>
          <a:p>
            <a:endParaRPr lang="en-US" b="1" dirty="0"/>
          </a:p>
          <a:p>
            <a:r>
              <a:rPr lang="en-US" b="1" dirty="0"/>
              <a:t>- Predictions</a:t>
            </a:r>
          </a:p>
          <a:p>
            <a:r>
              <a:rPr lang="en-US" b="1" dirty="0"/>
              <a:t>- Similarities</a:t>
            </a:r>
          </a:p>
          <a:p>
            <a:r>
              <a:rPr lang="en-US" b="1" dirty="0"/>
              <a:t>- Differences</a:t>
            </a:r>
          </a:p>
          <a:p>
            <a:r>
              <a:rPr lang="en-US" b="1" dirty="0"/>
              <a:t>- Distance </a:t>
            </a:r>
          </a:p>
          <a:p>
            <a:endParaRPr lang="en-US" b="1" dirty="0"/>
          </a:p>
        </p:txBody>
      </p:sp>
      <p:cxnSp>
        <p:nvCxnSpPr>
          <p:cNvPr id="37" name="Straight Arrow Connector 36"/>
          <p:cNvCxnSpPr/>
          <p:nvPr/>
        </p:nvCxnSpPr>
        <p:spPr>
          <a:xfrm>
            <a:off x="7437150" y="4190125"/>
            <a:ext cx="12951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210466" y="958086"/>
            <a:ext cx="2138278" cy="646331"/>
          </a:xfrm>
          <a:prstGeom prst="rect">
            <a:avLst/>
          </a:prstGeom>
          <a:noFill/>
        </p:spPr>
        <p:txBody>
          <a:bodyPr wrap="none" rtlCol="0">
            <a:spAutoFit/>
          </a:bodyPr>
          <a:lstStyle/>
          <a:p>
            <a:r>
              <a:rPr lang="en-US" b="1" dirty="0"/>
              <a:t>Some data </a:t>
            </a:r>
            <a:br>
              <a:rPr lang="en-US" b="1" dirty="0"/>
            </a:br>
            <a:r>
              <a:rPr lang="en-US" b="1" dirty="0"/>
              <a:t>has observed results</a:t>
            </a:r>
          </a:p>
        </p:txBody>
      </p:sp>
      <p:cxnSp>
        <p:nvCxnSpPr>
          <p:cNvPr id="39" name="Straight Arrow Connector 38"/>
          <p:cNvCxnSpPr/>
          <p:nvPr/>
        </p:nvCxnSpPr>
        <p:spPr>
          <a:xfrm flipH="1">
            <a:off x="7707117" y="1321044"/>
            <a:ext cx="391742" cy="2833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0" name="Title 1"/>
          <p:cNvSpPr txBox="1">
            <a:spLocks/>
          </p:cNvSpPr>
          <p:nvPr/>
        </p:nvSpPr>
        <p:spPr>
          <a:xfrm>
            <a:off x="2089135" y="91085"/>
            <a:ext cx="8229600" cy="6684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2800" kern="1200">
                <a:solidFill>
                  <a:schemeClr val="tx1"/>
                </a:solidFill>
                <a:latin typeface="+mj-lt"/>
                <a:ea typeface="+mj-ea"/>
                <a:cs typeface="+mj-cs"/>
              </a:defRPr>
            </a:lvl1pPr>
          </a:lstStyle>
          <a:p>
            <a:r>
              <a:rPr lang="en-US" sz="3800" b="1"/>
              <a:t>An ML High Level Framework </a:t>
            </a:r>
            <a:endParaRPr lang="en-US" sz="3800" b="1" dirty="0"/>
          </a:p>
        </p:txBody>
      </p:sp>
    </p:spTree>
    <p:extLst>
      <p:ext uri="{BB962C8B-B14F-4D97-AF65-F5344CB8AC3E}">
        <p14:creationId xmlns:p14="http://schemas.microsoft.com/office/powerpoint/2010/main" val="5688216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 Fundamental Idea: From Table to N- Dimensional Space</a:t>
            </a:r>
            <a:endParaRPr lang="en-US" b="1" dirty="0"/>
          </a:p>
        </p:txBody>
      </p:sp>
      <p:cxnSp>
        <p:nvCxnSpPr>
          <p:cNvPr id="4" name="Straight Arrow Connector 3"/>
          <p:cNvCxnSpPr/>
          <p:nvPr/>
        </p:nvCxnSpPr>
        <p:spPr>
          <a:xfrm flipV="1">
            <a:off x="6894946" y="1733393"/>
            <a:ext cx="0" cy="3208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6894947" y="4959194"/>
            <a:ext cx="3488267"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9505272" y="3677062"/>
            <a:ext cx="317716" cy="369332"/>
          </a:xfrm>
          <a:prstGeom prst="rect">
            <a:avLst/>
          </a:prstGeom>
          <a:noFill/>
        </p:spPr>
        <p:txBody>
          <a:bodyPr wrap="none" rtlCol="0">
            <a:spAutoFit/>
          </a:bodyPr>
          <a:lstStyle/>
          <a:p>
            <a:r>
              <a:rPr lang="en-US" dirty="0">
                <a:solidFill>
                  <a:srgbClr val="FF0000"/>
                </a:solidFill>
              </a:rPr>
              <a:t>A</a:t>
            </a:r>
          </a:p>
        </p:txBody>
      </p:sp>
      <p:sp>
        <p:nvSpPr>
          <p:cNvPr id="8" name="TextBox 7"/>
          <p:cNvSpPr txBox="1"/>
          <p:nvPr/>
        </p:nvSpPr>
        <p:spPr>
          <a:xfrm>
            <a:off x="9706653" y="4185989"/>
            <a:ext cx="309700" cy="369332"/>
          </a:xfrm>
          <a:prstGeom prst="rect">
            <a:avLst/>
          </a:prstGeom>
          <a:noFill/>
        </p:spPr>
        <p:txBody>
          <a:bodyPr wrap="none" rtlCol="0">
            <a:spAutoFit/>
          </a:bodyPr>
          <a:lstStyle/>
          <a:p>
            <a:r>
              <a:rPr lang="en-US" dirty="0"/>
              <a:t>B</a:t>
            </a:r>
          </a:p>
        </p:txBody>
      </p:sp>
      <p:sp>
        <p:nvSpPr>
          <p:cNvPr id="9" name="TextBox 8"/>
          <p:cNvSpPr txBox="1"/>
          <p:nvPr/>
        </p:nvSpPr>
        <p:spPr>
          <a:xfrm>
            <a:off x="8520546" y="3610929"/>
            <a:ext cx="308098" cy="369332"/>
          </a:xfrm>
          <a:prstGeom prst="rect">
            <a:avLst/>
          </a:prstGeom>
          <a:noFill/>
        </p:spPr>
        <p:txBody>
          <a:bodyPr wrap="none" rtlCol="0">
            <a:spAutoFit/>
          </a:bodyPr>
          <a:lstStyle/>
          <a:p>
            <a:r>
              <a:rPr lang="en-US" dirty="0"/>
              <a:t>C</a:t>
            </a:r>
          </a:p>
        </p:txBody>
      </p:sp>
      <p:sp>
        <p:nvSpPr>
          <p:cNvPr id="10" name="TextBox 9"/>
          <p:cNvSpPr txBox="1"/>
          <p:nvPr/>
        </p:nvSpPr>
        <p:spPr>
          <a:xfrm>
            <a:off x="7330720" y="3643195"/>
            <a:ext cx="327334" cy="369332"/>
          </a:xfrm>
          <a:prstGeom prst="rect">
            <a:avLst/>
          </a:prstGeom>
          <a:noFill/>
        </p:spPr>
        <p:txBody>
          <a:bodyPr wrap="none" rtlCol="0">
            <a:spAutoFit/>
          </a:bodyPr>
          <a:lstStyle/>
          <a:p>
            <a:r>
              <a:rPr lang="en-US" dirty="0"/>
              <a:t>D</a:t>
            </a:r>
          </a:p>
        </p:txBody>
      </p:sp>
      <p:sp>
        <p:nvSpPr>
          <p:cNvPr id="11" name="TextBox 10"/>
          <p:cNvSpPr txBox="1"/>
          <p:nvPr/>
        </p:nvSpPr>
        <p:spPr>
          <a:xfrm>
            <a:off x="8435989" y="4370655"/>
            <a:ext cx="296876" cy="369332"/>
          </a:xfrm>
          <a:prstGeom prst="rect">
            <a:avLst/>
          </a:prstGeom>
          <a:noFill/>
        </p:spPr>
        <p:txBody>
          <a:bodyPr wrap="none" rtlCol="0">
            <a:spAutoFit/>
          </a:bodyPr>
          <a:lstStyle/>
          <a:p>
            <a:r>
              <a:rPr lang="en-US" dirty="0"/>
              <a:t>E</a:t>
            </a:r>
          </a:p>
        </p:txBody>
      </p:sp>
      <p:sp>
        <p:nvSpPr>
          <p:cNvPr id="12" name="TextBox 11"/>
          <p:cNvSpPr txBox="1"/>
          <p:nvPr/>
        </p:nvSpPr>
        <p:spPr>
          <a:xfrm>
            <a:off x="8686761" y="2730396"/>
            <a:ext cx="290464" cy="369332"/>
          </a:xfrm>
          <a:prstGeom prst="rect">
            <a:avLst/>
          </a:prstGeom>
          <a:noFill/>
        </p:spPr>
        <p:txBody>
          <a:bodyPr wrap="none" rtlCol="0">
            <a:spAutoFit/>
          </a:bodyPr>
          <a:lstStyle/>
          <a:p>
            <a:r>
              <a:rPr lang="en-US" dirty="0"/>
              <a:t>F</a:t>
            </a:r>
          </a:p>
        </p:txBody>
      </p:sp>
      <p:sp>
        <p:nvSpPr>
          <p:cNvPr id="13" name="TextBox 12"/>
          <p:cNvSpPr txBox="1"/>
          <p:nvPr/>
        </p:nvSpPr>
        <p:spPr>
          <a:xfrm>
            <a:off x="7525638" y="1918058"/>
            <a:ext cx="330540" cy="369332"/>
          </a:xfrm>
          <a:prstGeom prst="rect">
            <a:avLst/>
          </a:prstGeom>
          <a:noFill/>
        </p:spPr>
        <p:txBody>
          <a:bodyPr wrap="none" rtlCol="0">
            <a:spAutoFit/>
          </a:bodyPr>
          <a:lstStyle/>
          <a:p>
            <a:r>
              <a:rPr lang="en-US" dirty="0"/>
              <a:t>G</a:t>
            </a:r>
          </a:p>
        </p:txBody>
      </p:sp>
      <p:sp>
        <p:nvSpPr>
          <p:cNvPr id="14" name="TextBox 13"/>
          <p:cNvSpPr txBox="1"/>
          <p:nvPr/>
        </p:nvSpPr>
        <p:spPr>
          <a:xfrm>
            <a:off x="8058963" y="2287390"/>
            <a:ext cx="328936" cy="369332"/>
          </a:xfrm>
          <a:prstGeom prst="rect">
            <a:avLst/>
          </a:prstGeom>
          <a:noFill/>
        </p:spPr>
        <p:txBody>
          <a:bodyPr wrap="none" rtlCol="0">
            <a:spAutoFit/>
          </a:bodyPr>
          <a:lstStyle/>
          <a:p>
            <a:r>
              <a:rPr lang="en-US" dirty="0"/>
              <a:t>H</a:t>
            </a:r>
          </a:p>
        </p:txBody>
      </p:sp>
      <p:sp>
        <p:nvSpPr>
          <p:cNvPr id="15" name="TextBox 14"/>
          <p:cNvSpPr txBox="1"/>
          <p:nvPr/>
        </p:nvSpPr>
        <p:spPr>
          <a:xfrm>
            <a:off x="7330720" y="5113874"/>
            <a:ext cx="2885726" cy="369332"/>
          </a:xfrm>
          <a:prstGeom prst="rect">
            <a:avLst/>
          </a:prstGeom>
          <a:noFill/>
        </p:spPr>
        <p:txBody>
          <a:bodyPr wrap="none" rtlCol="0">
            <a:spAutoFit/>
          </a:bodyPr>
          <a:lstStyle/>
          <a:p>
            <a:r>
              <a:rPr lang="en-US" b="1" dirty="0"/>
              <a:t>1          2          3          4          5</a:t>
            </a:r>
          </a:p>
        </p:txBody>
      </p:sp>
      <p:sp>
        <p:nvSpPr>
          <p:cNvPr id="16" name="TextBox 15"/>
          <p:cNvSpPr txBox="1"/>
          <p:nvPr/>
        </p:nvSpPr>
        <p:spPr>
          <a:xfrm>
            <a:off x="6319213" y="1494734"/>
            <a:ext cx="301686" cy="3610219"/>
          </a:xfrm>
          <a:prstGeom prst="rect">
            <a:avLst/>
          </a:prstGeom>
          <a:noFill/>
        </p:spPr>
        <p:txBody>
          <a:bodyPr wrap="none" rtlCol="0">
            <a:spAutoFit/>
          </a:bodyPr>
          <a:lstStyle/>
          <a:p>
            <a:pPr>
              <a:lnSpc>
                <a:spcPct val="90000"/>
              </a:lnSpc>
            </a:pPr>
            <a:r>
              <a:rPr lang="en-US" b="1" dirty="0"/>
              <a:t>5</a:t>
            </a:r>
          </a:p>
          <a:p>
            <a:pPr>
              <a:lnSpc>
                <a:spcPct val="90000"/>
              </a:lnSpc>
            </a:pPr>
            <a:endParaRPr lang="en-US" b="1" dirty="0"/>
          </a:p>
          <a:p>
            <a:pPr>
              <a:lnSpc>
                <a:spcPct val="90000"/>
              </a:lnSpc>
            </a:pPr>
            <a:endParaRPr lang="en-US" b="1" dirty="0"/>
          </a:p>
          <a:p>
            <a:pPr>
              <a:lnSpc>
                <a:spcPct val="90000"/>
              </a:lnSpc>
            </a:pPr>
            <a:r>
              <a:rPr lang="en-US" b="1" dirty="0"/>
              <a:t>4</a:t>
            </a:r>
          </a:p>
          <a:p>
            <a:pPr>
              <a:lnSpc>
                <a:spcPct val="90000"/>
              </a:lnSpc>
            </a:pPr>
            <a:endParaRPr lang="en-US" b="1" dirty="0"/>
          </a:p>
          <a:p>
            <a:pPr>
              <a:lnSpc>
                <a:spcPct val="90000"/>
              </a:lnSpc>
            </a:pPr>
            <a:endParaRPr lang="en-US" b="1" dirty="0"/>
          </a:p>
          <a:p>
            <a:pPr>
              <a:lnSpc>
                <a:spcPct val="90000"/>
              </a:lnSpc>
            </a:pPr>
            <a:r>
              <a:rPr lang="en-US" b="1" dirty="0"/>
              <a:t>3</a:t>
            </a:r>
          </a:p>
          <a:p>
            <a:pPr>
              <a:lnSpc>
                <a:spcPct val="90000"/>
              </a:lnSpc>
            </a:pPr>
            <a:endParaRPr lang="en-US" b="1" dirty="0"/>
          </a:p>
          <a:p>
            <a:pPr>
              <a:lnSpc>
                <a:spcPct val="90000"/>
              </a:lnSpc>
            </a:pPr>
            <a:endParaRPr lang="en-US" b="1" dirty="0"/>
          </a:p>
          <a:p>
            <a:pPr>
              <a:lnSpc>
                <a:spcPct val="90000"/>
              </a:lnSpc>
            </a:pPr>
            <a:r>
              <a:rPr lang="en-US" b="1" dirty="0"/>
              <a:t>2</a:t>
            </a:r>
          </a:p>
          <a:p>
            <a:pPr>
              <a:lnSpc>
                <a:spcPct val="90000"/>
              </a:lnSpc>
            </a:pPr>
            <a:endParaRPr lang="en-US" b="1" dirty="0"/>
          </a:p>
          <a:p>
            <a:pPr>
              <a:lnSpc>
                <a:spcPct val="90000"/>
              </a:lnSpc>
            </a:pPr>
            <a:endParaRPr lang="en-US" b="1" dirty="0"/>
          </a:p>
          <a:p>
            <a:pPr>
              <a:lnSpc>
                <a:spcPct val="90000"/>
              </a:lnSpc>
            </a:pPr>
            <a:r>
              <a:rPr lang="en-US" b="1" dirty="0"/>
              <a:t>1</a:t>
            </a:r>
          </a:p>
          <a:p>
            <a:endParaRPr lang="en-US" b="1" dirty="0"/>
          </a:p>
        </p:txBody>
      </p:sp>
      <p:sp>
        <p:nvSpPr>
          <p:cNvPr id="18" name="TextBox 17"/>
          <p:cNvSpPr txBox="1"/>
          <p:nvPr/>
        </p:nvSpPr>
        <p:spPr>
          <a:xfrm>
            <a:off x="8556790" y="1316927"/>
            <a:ext cx="1793248" cy="646331"/>
          </a:xfrm>
          <a:prstGeom prst="rect">
            <a:avLst/>
          </a:prstGeom>
          <a:noFill/>
        </p:spPr>
        <p:txBody>
          <a:bodyPr wrap="none" rtlCol="0">
            <a:spAutoFit/>
          </a:bodyPr>
          <a:lstStyle/>
          <a:p>
            <a:r>
              <a:rPr lang="en-US" i="1" dirty="0">
                <a:solidFill>
                  <a:srgbClr val="FF0000"/>
                </a:solidFill>
              </a:rPr>
              <a:t>Which user is </a:t>
            </a:r>
            <a:br>
              <a:rPr lang="en-US" i="1" dirty="0">
                <a:solidFill>
                  <a:srgbClr val="FF0000"/>
                </a:solidFill>
              </a:rPr>
            </a:br>
            <a:r>
              <a:rPr lang="en-US" i="1" dirty="0">
                <a:solidFill>
                  <a:srgbClr val="FF0000"/>
                </a:solidFill>
              </a:rPr>
              <a:t>closest to user A?</a:t>
            </a:r>
          </a:p>
        </p:txBody>
      </p:sp>
      <p:graphicFrame>
        <p:nvGraphicFramePr>
          <p:cNvPr id="19" name="Table 18"/>
          <p:cNvGraphicFramePr>
            <a:graphicFrameLocks noGrp="1"/>
          </p:cNvGraphicFramePr>
          <p:nvPr>
            <p:extLst/>
          </p:nvPr>
        </p:nvGraphicFramePr>
        <p:xfrm>
          <a:off x="2554934" y="1134429"/>
          <a:ext cx="3137648" cy="4953000"/>
        </p:xfrm>
        <a:graphic>
          <a:graphicData uri="http://schemas.openxmlformats.org/drawingml/2006/table">
            <a:tbl>
              <a:tblPr firstRow="1" bandRow="1">
                <a:tableStyleId>{5C22544A-7EE6-4342-B048-85BDC9FD1C3A}</a:tableStyleId>
              </a:tblPr>
              <a:tblGrid>
                <a:gridCol w="1102666"/>
                <a:gridCol w="699247"/>
                <a:gridCol w="609600"/>
                <a:gridCol w="726135"/>
              </a:tblGrid>
              <a:tr h="619125">
                <a:tc>
                  <a:txBody>
                    <a:bodyPr/>
                    <a:lstStyle/>
                    <a:p>
                      <a:r>
                        <a:rPr lang="en-US" sz="2000" b="1" dirty="0" smtClean="0"/>
                        <a:t>Element</a:t>
                      </a:r>
                      <a:endParaRPr lang="en-US" sz="2000" b="1" dirty="0"/>
                    </a:p>
                  </a:txBody>
                  <a:tcPr/>
                </a:tc>
                <a:tc>
                  <a:txBody>
                    <a:bodyPr/>
                    <a:lstStyle/>
                    <a:p>
                      <a:r>
                        <a:rPr lang="en-US" sz="2000" b="1" dirty="0" smtClean="0"/>
                        <a:t>F1</a:t>
                      </a:r>
                      <a:endParaRPr lang="en-US" sz="2000" b="1" dirty="0"/>
                    </a:p>
                  </a:txBody>
                  <a:tcPr/>
                </a:tc>
                <a:tc>
                  <a:txBody>
                    <a:bodyPr/>
                    <a:lstStyle/>
                    <a:p>
                      <a:r>
                        <a:rPr lang="en-US" sz="2000" b="1" dirty="0" smtClean="0"/>
                        <a:t>F2</a:t>
                      </a:r>
                      <a:endParaRPr lang="en-US" sz="2000" b="1" dirty="0"/>
                    </a:p>
                  </a:txBody>
                  <a:tcPr/>
                </a:tc>
                <a:tc>
                  <a:txBody>
                    <a:bodyPr/>
                    <a:lstStyle/>
                    <a:p>
                      <a:r>
                        <a:rPr lang="en-US" sz="2000" b="1" dirty="0" smtClean="0"/>
                        <a:t>F3</a:t>
                      </a:r>
                      <a:endParaRPr lang="en-US" sz="2000" b="1" dirty="0"/>
                    </a:p>
                  </a:txBody>
                  <a:tcPr/>
                </a:tc>
              </a:tr>
              <a:tr h="619125">
                <a:tc>
                  <a:txBody>
                    <a:bodyPr/>
                    <a:lstStyle/>
                    <a:p>
                      <a:r>
                        <a:rPr lang="en-US" dirty="0" smtClean="0">
                          <a:solidFill>
                            <a:srgbClr val="FF0000"/>
                          </a:solidFill>
                        </a:rPr>
                        <a:t>A</a:t>
                      </a:r>
                      <a:endParaRPr lang="en-US" dirty="0">
                        <a:solidFill>
                          <a:srgbClr val="FF0000"/>
                        </a:solidFill>
                      </a:endParaRPr>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r>
              <a:tr h="619125">
                <a:tc>
                  <a:txBody>
                    <a:bodyPr/>
                    <a:lstStyle/>
                    <a:p>
                      <a:r>
                        <a:rPr lang="en-US" dirty="0" smtClean="0"/>
                        <a:t>B</a:t>
                      </a:r>
                      <a:endParaRPr lang="en-US" dirty="0"/>
                    </a:p>
                  </a:txBody>
                  <a:tcPr/>
                </a:tc>
                <a:tc>
                  <a:txBody>
                    <a:bodyPr/>
                    <a:lstStyle/>
                    <a:p>
                      <a:r>
                        <a:rPr lang="en-US" dirty="0" smtClean="0"/>
                        <a:t>4.5</a:t>
                      </a:r>
                      <a:endParaRPr lang="en-US" dirty="0"/>
                    </a:p>
                  </a:txBody>
                  <a:tcPr/>
                </a:tc>
                <a:tc>
                  <a:txBody>
                    <a:bodyPr/>
                    <a:lstStyle/>
                    <a:p>
                      <a:r>
                        <a:rPr lang="en-US" dirty="0" smtClean="0"/>
                        <a:t>1.5</a:t>
                      </a:r>
                      <a:endParaRPr lang="en-US" dirty="0"/>
                    </a:p>
                  </a:txBody>
                  <a:tcPr/>
                </a:tc>
                <a:tc>
                  <a:txBody>
                    <a:bodyPr/>
                    <a:lstStyle/>
                    <a:p>
                      <a:r>
                        <a:rPr lang="en-US" dirty="0" smtClean="0"/>
                        <a:t>3</a:t>
                      </a:r>
                      <a:endParaRPr lang="en-US" dirty="0"/>
                    </a:p>
                  </a:txBody>
                  <a:tcPr/>
                </a:tc>
              </a:tr>
              <a:tr h="619125">
                <a:tc>
                  <a:txBody>
                    <a:bodyPr/>
                    <a:lstStyle/>
                    <a:p>
                      <a:r>
                        <a:rPr lang="en-US" dirty="0" smtClean="0"/>
                        <a:t>C</a:t>
                      </a:r>
                      <a:endParaRPr lang="en-US" dirty="0"/>
                    </a:p>
                  </a:txBody>
                  <a:tcPr/>
                </a:tc>
                <a:tc>
                  <a:txBody>
                    <a:bodyPr/>
                    <a:lstStyle/>
                    <a:p>
                      <a:r>
                        <a:rPr lang="en-US" dirty="0" smtClean="0"/>
                        <a:t>3</a:t>
                      </a:r>
                      <a:endParaRPr lang="en-US" dirty="0"/>
                    </a:p>
                  </a:txBody>
                  <a:tcPr/>
                </a:tc>
                <a:tc>
                  <a:txBody>
                    <a:bodyPr/>
                    <a:lstStyle/>
                    <a:p>
                      <a:r>
                        <a:rPr lang="en-US" dirty="0" smtClean="0"/>
                        <a:t>3</a:t>
                      </a:r>
                      <a:endParaRPr lang="en-US" dirty="0"/>
                    </a:p>
                  </a:txBody>
                  <a:tcPr/>
                </a:tc>
                <a:tc>
                  <a:txBody>
                    <a:bodyPr/>
                    <a:lstStyle/>
                    <a:p>
                      <a:r>
                        <a:rPr lang="en-US" dirty="0" smtClean="0"/>
                        <a:t>5</a:t>
                      </a:r>
                      <a:endParaRPr lang="en-US" dirty="0"/>
                    </a:p>
                  </a:txBody>
                  <a:tcPr/>
                </a:tc>
              </a:tr>
              <a:tr h="619125">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r>
              <a:tr h="619125">
                <a:tc>
                  <a:txBody>
                    <a:bodyPr/>
                    <a:lstStyle/>
                    <a:p>
                      <a:r>
                        <a:rPr lang="en-US" dirty="0" smtClean="0"/>
                        <a:t>E</a:t>
                      </a:r>
                      <a:endParaRPr lang="en-US" dirty="0"/>
                    </a:p>
                  </a:txBody>
                  <a:tcPr/>
                </a:tc>
                <a:tc>
                  <a:txBody>
                    <a:bodyPr/>
                    <a:lstStyle/>
                    <a:p>
                      <a:r>
                        <a:rPr lang="en-US" dirty="0" smtClean="0"/>
                        <a:t>3</a:t>
                      </a:r>
                      <a:endParaRPr lang="en-US" dirty="0"/>
                    </a:p>
                  </a:txBody>
                  <a:tcPr/>
                </a:tc>
                <a:tc>
                  <a:txBody>
                    <a:bodyPr/>
                    <a:lstStyle/>
                    <a:p>
                      <a:r>
                        <a:rPr lang="en-US" dirty="0" smtClean="0"/>
                        <a:t>1.5</a:t>
                      </a:r>
                      <a:endParaRPr lang="en-US" dirty="0"/>
                    </a:p>
                  </a:txBody>
                  <a:tcPr/>
                </a:tc>
                <a:tc>
                  <a:txBody>
                    <a:bodyPr/>
                    <a:lstStyle/>
                    <a:p>
                      <a:r>
                        <a:rPr lang="en-US" dirty="0" smtClean="0"/>
                        <a:t>5</a:t>
                      </a:r>
                      <a:endParaRPr lang="en-US" dirty="0"/>
                    </a:p>
                  </a:txBody>
                  <a:tcPr/>
                </a:tc>
              </a:tr>
              <a:tr h="619125">
                <a:tc>
                  <a:txBody>
                    <a:bodyPr/>
                    <a:lstStyle/>
                    <a:p>
                      <a:r>
                        <a:rPr lang="en-US" dirty="0" smtClean="0"/>
                        <a:t>F</a:t>
                      </a:r>
                      <a:endParaRPr lang="en-US" dirty="0"/>
                    </a:p>
                  </a:txBody>
                  <a:tcPr/>
                </a:tc>
                <a:tc>
                  <a:txBody>
                    <a:bodyPr/>
                    <a:lstStyle/>
                    <a:p>
                      <a:r>
                        <a:rPr lang="en-US" dirty="0" smtClean="0"/>
                        <a:t>3.5</a:t>
                      </a:r>
                      <a:endParaRPr lang="en-US" dirty="0"/>
                    </a:p>
                  </a:txBody>
                  <a:tcPr/>
                </a:tc>
                <a:tc>
                  <a:txBody>
                    <a:bodyPr/>
                    <a:lstStyle/>
                    <a:p>
                      <a:r>
                        <a:rPr lang="en-US" dirty="0" smtClean="0"/>
                        <a:t>3.5</a:t>
                      </a:r>
                      <a:endParaRPr lang="en-US" dirty="0"/>
                    </a:p>
                  </a:txBody>
                  <a:tcPr/>
                </a:tc>
                <a:tc>
                  <a:txBody>
                    <a:bodyPr/>
                    <a:lstStyle/>
                    <a:p>
                      <a:r>
                        <a:rPr lang="en-US" dirty="0" smtClean="0"/>
                        <a:t>1</a:t>
                      </a:r>
                      <a:endParaRPr lang="en-US" dirty="0"/>
                    </a:p>
                  </a:txBody>
                  <a:tcPr/>
                </a:tc>
              </a:tr>
              <a:tr h="619125">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bl>
          </a:graphicData>
        </a:graphic>
      </p:graphicFrame>
      <p:sp>
        <p:nvSpPr>
          <p:cNvPr id="20" name="TextBox 19"/>
          <p:cNvSpPr txBox="1"/>
          <p:nvPr/>
        </p:nvSpPr>
        <p:spPr>
          <a:xfrm>
            <a:off x="1764506" y="3050885"/>
            <a:ext cx="696024" cy="584775"/>
          </a:xfrm>
          <a:prstGeom prst="rect">
            <a:avLst/>
          </a:prstGeom>
          <a:noFill/>
        </p:spPr>
        <p:txBody>
          <a:bodyPr wrap="none" rtlCol="0">
            <a:spAutoFit/>
          </a:bodyPr>
          <a:lstStyle/>
          <a:p>
            <a:r>
              <a:rPr lang="en-US" sz="3200" dirty="0"/>
              <a:t>X =</a:t>
            </a:r>
            <a:endParaRPr lang="en-US" dirty="0"/>
          </a:p>
        </p:txBody>
      </p:sp>
      <p:sp>
        <p:nvSpPr>
          <p:cNvPr id="21" name="TextBox 20"/>
          <p:cNvSpPr txBox="1"/>
          <p:nvPr/>
        </p:nvSpPr>
        <p:spPr>
          <a:xfrm>
            <a:off x="8293548" y="5517395"/>
            <a:ext cx="960071" cy="369332"/>
          </a:xfrm>
          <a:prstGeom prst="rect">
            <a:avLst/>
          </a:prstGeom>
          <a:noFill/>
        </p:spPr>
        <p:txBody>
          <a:bodyPr wrap="none" rtlCol="0">
            <a:spAutoFit/>
          </a:bodyPr>
          <a:lstStyle/>
          <a:p>
            <a:r>
              <a:rPr lang="en-US" b="1" dirty="0"/>
              <a:t>Movie 1</a:t>
            </a:r>
          </a:p>
        </p:txBody>
      </p:sp>
      <p:sp>
        <p:nvSpPr>
          <p:cNvPr id="22" name="TextBox 21"/>
          <p:cNvSpPr txBox="1"/>
          <p:nvPr/>
        </p:nvSpPr>
        <p:spPr>
          <a:xfrm>
            <a:off x="6414911" y="994729"/>
            <a:ext cx="960071" cy="369332"/>
          </a:xfrm>
          <a:prstGeom prst="rect">
            <a:avLst/>
          </a:prstGeom>
          <a:noFill/>
        </p:spPr>
        <p:txBody>
          <a:bodyPr wrap="none" rtlCol="0">
            <a:spAutoFit/>
          </a:bodyPr>
          <a:lstStyle/>
          <a:p>
            <a:r>
              <a:rPr lang="en-US" b="1" dirty="0"/>
              <a:t>Movie 2</a:t>
            </a:r>
          </a:p>
        </p:txBody>
      </p:sp>
    </p:spTree>
    <p:extLst>
      <p:ext uri="{BB962C8B-B14F-4D97-AF65-F5344CB8AC3E}">
        <p14:creationId xmlns:p14="http://schemas.microsoft.com/office/powerpoint/2010/main" val="17362125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7135907" y="1369520"/>
            <a:ext cx="2523163" cy="4994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Rectangle 30"/>
          <p:cNvSpPr/>
          <p:nvPr/>
        </p:nvSpPr>
        <p:spPr>
          <a:xfrm>
            <a:off x="6771421" y="3963889"/>
            <a:ext cx="1546684" cy="4429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0" name="Rectangle 29"/>
          <p:cNvSpPr/>
          <p:nvPr/>
        </p:nvSpPr>
        <p:spPr>
          <a:xfrm>
            <a:off x="6771421" y="3125660"/>
            <a:ext cx="1546684" cy="4429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Rectangle 8"/>
          <p:cNvSpPr/>
          <p:nvPr/>
        </p:nvSpPr>
        <p:spPr>
          <a:xfrm>
            <a:off x="6771421" y="2220429"/>
            <a:ext cx="1546684" cy="4429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9A0A2064-AFA1-5A44-BC11-FA59813FCF55}" type="slidenum">
              <a:rPr lang="en-US" smtClean="0"/>
              <a:pPr/>
              <a:t>22</a:t>
            </a:fld>
            <a:endParaRPr lang="en-US"/>
          </a:p>
        </p:txBody>
      </p:sp>
      <p:cxnSp>
        <p:nvCxnSpPr>
          <p:cNvPr id="6" name="Straight Arrow Connector 5"/>
          <p:cNvCxnSpPr/>
          <p:nvPr/>
        </p:nvCxnSpPr>
        <p:spPr>
          <a:xfrm flipV="1">
            <a:off x="2951830" y="2044448"/>
            <a:ext cx="0" cy="3208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951831" y="5270249"/>
            <a:ext cx="3488267"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562156" y="3988117"/>
            <a:ext cx="317716" cy="369332"/>
          </a:xfrm>
          <a:prstGeom prst="rect">
            <a:avLst/>
          </a:prstGeom>
          <a:noFill/>
        </p:spPr>
        <p:txBody>
          <a:bodyPr wrap="none" rtlCol="0">
            <a:spAutoFit/>
          </a:bodyPr>
          <a:lstStyle/>
          <a:p>
            <a:r>
              <a:rPr lang="en-US" dirty="0"/>
              <a:t>A</a:t>
            </a:r>
          </a:p>
        </p:txBody>
      </p:sp>
      <p:sp>
        <p:nvSpPr>
          <p:cNvPr id="12" name="TextBox 11"/>
          <p:cNvSpPr txBox="1"/>
          <p:nvPr/>
        </p:nvSpPr>
        <p:spPr>
          <a:xfrm>
            <a:off x="5780470" y="4547843"/>
            <a:ext cx="309700" cy="369332"/>
          </a:xfrm>
          <a:prstGeom prst="rect">
            <a:avLst/>
          </a:prstGeom>
          <a:noFill/>
        </p:spPr>
        <p:txBody>
          <a:bodyPr wrap="none" rtlCol="0">
            <a:spAutoFit/>
          </a:bodyPr>
          <a:lstStyle/>
          <a:p>
            <a:r>
              <a:rPr lang="en-US" dirty="0"/>
              <a:t>B</a:t>
            </a:r>
          </a:p>
        </p:txBody>
      </p:sp>
      <p:sp>
        <p:nvSpPr>
          <p:cNvPr id="13" name="TextBox 12"/>
          <p:cNvSpPr txBox="1"/>
          <p:nvPr/>
        </p:nvSpPr>
        <p:spPr>
          <a:xfrm>
            <a:off x="4577430" y="3921984"/>
            <a:ext cx="308098" cy="369332"/>
          </a:xfrm>
          <a:prstGeom prst="rect">
            <a:avLst/>
          </a:prstGeom>
          <a:noFill/>
        </p:spPr>
        <p:txBody>
          <a:bodyPr wrap="none" rtlCol="0">
            <a:spAutoFit/>
          </a:bodyPr>
          <a:lstStyle/>
          <a:p>
            <a:r>
              <a:rPr lang="en-US" dirty="0"/>
              <a:t>C</a:t>
            </a:r>
          </a:p>
        </p:txBody>
      </p:sp>
      <p:sp>
        <p:nvSpPr>
          <p:cNvPr id="14" name="TextBox 13"/>
          <p:cNvSpPr txBox="1"/>
          <p:nvPr/>
        </p:nvSpPr>
        <p:spPr>
          <a:xfrm>
            <a:off x="3387604" y="3954250"/>
            <a:ext cx="327334" cy="369332"/>
          </a:xfrm>
          <a:prstGeom prst="rect">
            <a:avLst/>
          </a:prstGeom>
          <a:noFill/>
        </p:spPr>
        <p:txBody>
          <a:bodyPr wrap="none" rtlCol="0">
            <a:spAutoFit/>
          </a:bodyPr>
          <a:lstStyle/>
          <a:p>
            <a:r>
              <a:rPr lang="en-US" dirty="0"/>
              <a:t>D</a:t>
            </a:r>
          </a:p>
        </p:txBody>
      </p:sp>
      <p:sp>
        <p:nvSpPr>
          <p:cNvPr id="15" name="TextBox 14"/>
          <p:cNvSpPr txBox="1"/>
          <p:nvPr/>
        </p:nvSpPr>
        <p:spPr>
          <a:xfrm>
            <a:off x="4492873" y="4681710"/>
            <a:ext cx="296876" cy="369332"/>
          </a:xfrm>
          <a:prstGeom prst="rect">
            <a:avLst/>
          </a:prstGeom>
          <a:noFill/>
        </p:spPr>
        <p:txBody>
          <a:bodyPr wrap="none" rtlCol="0">
            <a:spAutoFit/>
          </a:bodyPr>
          <a:lstStyle/>
          <a:p>
            <a:r>
              <a:rPr lang="en-US" dirty="0"/>
              <a:t>E</a:t>
            </a:r>
          </a:p>
        </p:txBody>
      </p:sp>
      <p:sp>
        <p:nvSpPr>
          <p:cNvPr id="16" name="TextBox 15"/>
          <p:cNvSpPr txBox="1"/>
          <p:nvPr/>
        </p:nvSpPr>
        <p:spPr>
          <a:xfrm>
            <a:off x="4743645" y="3041451"/>
            <a:ext cx="290464" cy="369332"/>
          </a:xfrm>
          <a:prstGeom prst="rect">
            <a:avLst/>
          </a:prstGeom>
          <a:noFill/>
        </p:spPr>
        <p:txBody>
          <a:bodyPr wrap="none" rtlCol="0">
            <a:spAutoFit/>
          </a:bodyPr>
          <a:lstStyle/>
          <a:p>
            <a:r>
              <a:rPr lang="en-US" dirty="0"/>
              <a:t>F</a:t>
            </a:r>
          </a:p>
        </p:txBody>
      </p:sp>
      <p:sp>
        <p:nvSpPr>
          <p:cNvPr id="17" name="TextBox 16"/>
          <p:cNvSpPr txBox="1"/>
          <p:nvPr/>
        </p:nvSpPr>
        <p:spPr>
          <a:xfrm>
            <a:off x="3582522" y="2229113"/>
            <a:ext cx="330540" cy="369332"/>
          </a:xfrm>
          <a:prstGeom prst="rect">
            <a:avLst/>
          </a:prstGeom>
          <a:noFill/>
        </p:spPr>
        <p:txBody>
          <a:bodyPr wrap="none" rtlCol="0">
            <a:spAutoFit/>
          </a:bodyPr>
          <a:lstStyle/>
          <a:p>
            <a:r>
              <a:rPr lang="en-US" dirty="0"/>
              <a:t>G</a:t>
            </a:r>
          </a:p>
        </p:txBody>
      </p:sp>
      <p:sp>
        <p:nvSpPr>
          <p:cNvPr id="18" name="TextBox 17"/>
          <p:cNvSpPr txBox="1"/>
          <p:nvPr/>
        </p:nvSpPr>
        <p:spPr>
          <a:xfrm>
            <a:off x="4115847" y="2598445"/>
            <a:ext cx="328936" cy="369332"/>
          </a:xfrm>
          <a:prstGeom prst="rect">
            <a:avLst/>
          </a:prstGeom>
          <a:noFill/>
        </p:spPr>
        <p:txBody>
          <a:bodyPr wrap="none" rtlCol="0">
            <a:spAutoFit/>
          </a:bodyPr>
          <a:lstStyle/>
          <a:p>
            <a:r>
              <a:rPr lang="en-US" dirty="0"/>
              <a:t>H</a:t>
            </a:r>
          </a:p>
        </p:txBody>
      </p:sp>
      <p:cxnSp>
        <p:nvCxnSpPr>
          <p:cNvPr id="8" name="Straight Arrow Connector 7"/>
          <p:cNvCxnSpPr/>
          <p:nvPr/>
        </p:nvCxnSpPr>
        <p:spPr>
          <a:xfrm>
            <a:off x="5761197" y="4306651"/>
            <a:ext cx="165174" cy="32426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11" idx="1"/>
          </p:cNvCxnSpPr>
          <p:nvPr/>
        </p:nvCxnSpPr>
        <p:spPr>
          <a:xfrm>
            <a:off x="4974102" y="4129185"/>
            <a:ext cx="588054" cy="4359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4974102" y="3410783"/>
            <a:ext cx="588054" cy="57733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483488" y="5066382"/>
            <a:ext cx="960071" cy="369332"/>
          </a:xfrm>
          <a:prstGeom prst="rect">
            <a:avLst/>
          </a:prstGeom>
          <a:noFill/>
        </p:spPr>
        <p:txBody>
          <a:bodyPr wrap="none" rtlCol="0">
            <a:spAutoFit/>
          </a:bodyPr>
          <a:lstStyle/>
          <a:p>
            <a:r>
              <a:rPr lang="en-US" b="1" dirty="0"/>
              <a:t>Movie 1</a:t>
            </a:r>
          </a:p>
        </p:txBody>
      </p:sp>
      <p:sp>
        <p:nvSpPr>
          <p:cNvPr id="27" name="TextBox 26"/>
          <p:cNvSpPr txBox="1"/>
          <p:nvPr/>
        </p:nvSpPr>
        <p:spPr>
          <a:xfrm>
            <a:off x="2471795" y="1370315"/>
            <a:ext cx="960071" cy="369332"/>
          </a:xfrm>
          <a:prstGeom prst="rect">
            <a:avLst/>
          </a:prstGeom>
          <a:noFill/>
        </p:spPr>
        <p:txBody>
          <a:bodyPr wrap="none" rtlCol="0">
            <a:spAutoFit/>
          </a:bodyPr>
          <a:lstStyle/>
          <a:p>
            <a:r>
              <a:rPr lang="en-US" b="1" dirty="0"/>
              <a:t>Movie 2</a:t>
            </a:r>
          </a:p>
        </p:txBody>
      </p:sp>
      <p:sp>
        <p:nvSpPr>
          <p:cNvPr id="28" name="TextBox 27"/>
          <p:cNvSpPr txBox="1"/>
          <p:nvPr/>
        </p:nvSpPr>
        <p:spPr>
          <a:xfrm>
            <a:off x="3312461" y="5405728"/>
            <a:ext cx="2885726" cy="369332"/>
          </a:xfrm>
          <a:prstGeom prst="rect">
            <a:avLst/>
          </a:prstGeom>
          <a:noFill/>
        </p:spPr>
        <p:txBody>
          <a:bodyPr wrap="none" rtlCol="0">
            <a:spAutoFit/>
          </a:bodyPr>
          <a:lstStyle/>
          <a:p>
            <a:r>
              <a:rPr lang="en-US" b="1" dirty="0"/>
              <a:t>1          2          3          4          5</a:t>
            </a:r>
          </a:p>
        </p:txBody>
      </p:sp>
      <p:sp>
        <p:nvSpPr>
          <p:cNvPr id="29" name="TextBox 28"/>
          <p:cNvSpPr txBox="1"/>
          <p:nvPr/>
        </p:nvSpPr>
        <p:spPr>
          <a:xfrm>
            <a:off x="2300954" y="1786588"/>
            <a:ext cx="301686" cy="3610219"/>
          </a:xfrm>
          <a:prstGeom prst="rect">
            <a:avLst/>
          </a:prstGeom>
          <a:noFill/>
        </p:spPr>
        <p:txBody>
          <a:bodyPr wrap="none" rtlCol="0">
            <a:spAutoFit/>
          </a:bodyPr>
          <a:lstStyle/>
          <a:p>
            <a:pPr>
              <a:lnSpc>
                <a:spcPct val="90000"/>
              </a:lnSpc>
            </a:pPr>
            <a:r>
              <a:rPr lang="en-US" b="1" dirty="0"/>
              <a:t>5</a:t>
            </a:r>
          </a:p>
          <a:p>
            <a:pPr>
              <a:lnSpc>
                <a:spcPct val="90000"/>
              </a:lnSpc>
            </a:pPr>
            <a:endParaRPr lang="en-US" b="1" dirty="0"/>
          </a:p>
          <a:p>
            <a:pPr>
              <a:lnSpc>
                <a:spcPct val="90000"/>
              </a:lnSpc>
            </a:pPr>
            <a:endParaRPr lang="en-US" b="1" dirty="0"/>
          </a:p>
          <a:p>
            <a:pPr>
              <a:lnSpc>
                <a:spcPct val="90000"/>
              </a:lnSpc>
            </a:pPr>
            <a:r>
              <a:rPr lang="en-US" b="1" dirty="0"/>
              <a:t>4</a:t>
            </a:r>
          </a:p>
          <a:p>
            <a:pPr>
              <a:lnSpc>
                <a:spcPct val="90000"/>
              </a:lnSpc>
            </a:pPr>
            <a:endParaRPr lang="en-US" b="1" dirty="0"/>
          </a:p>
          <a:p>
            <a:pPr>
              <a:lnSpc>
                <a:spcPct val="90000"/>
              </a:lnSpc>
            </a:pPr>
            <a:endParaRPr lang="en-US" b="1" dirty="0"/>
          </a:p>
          <a:p>
            <a:pPr>
              <a:lnSpc>
                <a:spcPct val="90000"/>
              </a:lnSpc>
            </a:pPr>
            <a:r>
              <a:rPr lang="en-US" b="1" dirty="0"/>
              <a:t>3</a:t>
            </a:r>
          </a:p>
          <a:p>
            <a:pPr>
              <a:lnSpc>
                <a:spcPct val="90000"/>
              </a:lnSpc>
            </a:pPr>
            <a:endParaRPr lang="en-US" b="1" dirty="0"/>
          </a:p>
          <a:p>
            <a:pPr>
              <a:lnSpc>
                <a:spcPct val="90000"/>
              </a:lnSpc>
            </a:pPr>
            <a:endParaRPr lang="en-US" b="1" dirty="0"/>
          </a:p>
          <a:p>
            <a:pPr>
              <a:lnSpc>
                <a:spcPct val="90000"/>
              </a:lnSpc>
            </a:pPr>
            <a:r>
              <a:rPr lang="en-US" b="1" dirty="0"/>
              <a:t>2</a:t>
            </a:r>
          </a:p>
          <a:p>
            <a:pPr>
              <a:lnSpc>
                <a:spcPct val="90000"/>
              </a:lnSpc>
            </a:pPr>
            <a:endParaRPr lang="en-US" b="1" dirty="0"/>
          </a:p>
          <a:p>
            <a:pPr>
              <a:lnSpc>
                <a:spcPct val="90000"/>
              </a:lnSpc>
            </a:pPr>
            <a:endParaRPr lang="en-US" b="1" dirty="0"/>
          </a:p>
          <a:p>
            <a:pPr>
              <a:lnSpc>
                <a:spcPct val="90000"/>
              </a:lnSpc>
            </a:pPr>
            <a:r>
              <a:rPr lang="en-US" b="1" dirty="0"/>
              <a:t>1</a:t>
            </a:r>
          </a:p>
          <a:p>
            <a:endParaRPr lang="en-US"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6079" y="2087619"/>
            <a:ext cx="3344446" cy="2439182"/>
          </a:xfrm>
          <a:prstGeom prst="rect">
            <a:avLst/>
          </a:prstGeom>
        </p:spPr>
      </p:pic>
      <p:sp>
        <p:nvSpPr>
          <p:cNvPr id="24" name="Title 1"/>
          <p:cNvSpPr txBox="1">
            <a:spLocks/>
          </p:cNvSpPr>
          <p:nvPr/>
        </p:nvSpPr>
        <p:spPr>
          <a:xfrm>
            <a:off x="1981200" y="274638"/>
            <a:ext cx="8375520" cy="6684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2800" kern="1200">
                <a:solidFill>
                  <a:schemeClr val="tx1"/>
                </a:solidFill>
                <a:latin typeface="+mj-lt"/>
                <a:ea typeface="+mj-ea"/>
                <a:cs typeface="+mj-cs"/>
              </a:defRPr>
            </a:lvl1pPr>
          </a:lstStyle>
          <a:p>
            <a:r>
              <a:rPr lang="en-US" sz="3000" b="1" dirty="0"/>
              <a:t>Clustering by Measuring Distance (Unsupervised) </a:t>
            </a:r>
          </a:p>
        </p:txBody>
      </p:sp>
      <p:sp>
        <p:nvSpPr>
          <p:cNvPr id="25" name="TextBox 24"/>
          <p:cNvSpPr txBox="1"/>
          <p:nvPr/>
        </p:nvSpPr>
        <p:spPr>
          <a:xfrm>
            <a:off x="7153836" y="1370317"/>
            <a:ext cx="2703495" cy="461665"/>
          </a:xfrm>
          <a:prstGeom prst="rect">
            <a:avLst/>
          </a:prstGeom>
          <a:noFill/>
        </p:spPr>
        <p:txBody>
          <a:bodyPr wrap="square" rtlCol="0">
            <a:spAutoFit/>
          </a:bodyPr>
          <a:lstStyle/>
          <a:p>
            <a:r>
              <a:rPr lang="en-US" sz="2400" b="1" dirty="0"/>
              <a:t>Distance functions</a:t>
            </a:r>
          </a:p>
        </p:txBody>
      </p:sp>
      <p:sp>
        <p:nvSpPr>
          <p:cNvPr id="10" name="TextBox 9"/>
          <p:cNvSpPr txBox="1"/>
          <p:nvPr/>
        </p:nvSpPr>
        <p:spPr>
          <a:xfrm>
            <a:off x="13716000" y="141642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163979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33078"/>
            <a:ext cx="8229600" cy="711200"/>
          </a:xfrm>
        </p:spPr>
        <p:txBody>
          <a:bodyPr>
            <a:normAutofit/>
          </a:bodyPr>
          <a:lstStyle/>
          <a:p>
            <a:r>
              <a:rPr lang="en-US" sz="3800" b="1" dirty="0"/>
              <a:t>Clustering to Classification</a:t>
            </a:r>
          </a:p>
        </p:txBody>
      </p:sp>
      <p:sp>
        <p:nvSpPr>
          <p:cNvPr id="4" name="Slide Number Placeholder 3"/>
          <p:cNvSpPr>
            <a:spLocks noGrp="1"/>
          </p:cNvSpPr>
          <p:nvPr>
            <p:ph type="sldNum" sz="quarter" idx="12"/>
          </p:nvPr>
        </p:nvSpPr>
        <p:spPr/>
        <p:txBody>
          <a:bodyPr/>
          <a:lstStyle/>
          <a:p>
            <a:fld id="{9A0A2064-AFA1-5A44-BC11-FA59813FCF55}" type="slidenum">
              <a:rPr lang="en-US" smtClean="0"/>
              <a:pPr/>
              <a:t>23</a:t>
            </a:fld>
            <a:endParaRPr lang="en-US"/>
          </a:p>
        </p:txBody>
      </p:sp>
      <p:cxnSp>
        <p:nvCxnSpPr>
          <p:cNvPr id="6" name="Straight Arrow Connector 5"/>
          <p:cNvCxnSpPr/>
          <p:nvPr/>
        </p:nvCxnSpPr>
        <p:spPr>
          <a:xfrm flipV="1">
            <a:off x="2987690" y="1649999"/>
            <a:ext cx="0" cy="3208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987691" y="4875800"/>
            <a:ext cx="3488267"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598016" y="3593668"/>
            <a:ext cx="317716" cy="369332"/>
          </a:xfrm>
          <a:prstGeom prst="rect">
            <a:avLst/>
          </a:prstGeom>
          <a:noFill/>
        </p:spPr>
        <p:txBody>
          <a:bodyPr wrap="none" rtlCol="0">
            <a:spAutoFit/>
          </a:bodyPr>
          <a:lstStyle/>
          <a:p>
            <a:r>
              <a:rPr lang="en-US" dirty="0"/>
              <a:t>A</a:t>
            </a:r>
          </a:p>
        </p:txBody>
      </p:sp>
      <p:sp>
        <p:nvSpPr>
          <p:cNvPr id="12" name="TextBox 11"/>
          <p:cNvSpPr txBox="1"/>
          <p:nvPr/>
        </p:nvSpPr>
        <p:spPr>
          <a:xfrm>
            <a:off x="5816330" y="4153394"/>
            <a:ext cx="309700" cy="369332"/>
          </a:xfrm>
          <a:prstGeom prst="rect">
            <a:avLst/>
          </a:prstGeom>
          <a:noFill/>
        </p:spPr>
        <p:txBody>
          <a:bodyPr wrap="none" rtlCol="0">
            <a:spAutoFit/>
          </a:bodyPr>
          <a:lstStyle/>
          <a:p>
            <a:r>
              <a:rPr lang="en-US" dirty="0"/>
              <a:t>B</a:t>
            </a:r>
          </a:p>
        </p:txBody>
      </p:sp>
      <p:sp>
        <p:nvSpPr>
          <p:cNvPr id="13" name="TextBox 12"/>
          <p:cNvSpPr txBox="1"/>
          <p:nvPr/>
        </p:nvSpPr>
        <p:spPr>
          <a:xfrm>
            <a:off x="4613290" y="3527535"/>
            <a:ext cx="308098" cy="369332"/>
          </a:xfrm>
          <a:prstGeom prst="rect">
            <a:avLst/>
          </a:prstGeom>
          <a:noFill/>
        </p:spPr>
        <p:txBody>
          <a:bodyPr wrap="none" rtlCol="0">
            <a:spAutoFit/>
          </a:bodyPr>
          <a:lstStyle/>
          <a:p>
            <a:r>
              <a:rPr lang="en-US" dirty="0"/>
              <a:t>C</a:t>
            </a:r>
          </a:p>
        </p:txBody>
      </p:sp>
      <p:sp>
        <p:nvSpPr>
          <p:cNvPr id="14" name="TextBox 13"/>
          <p:cNvSpPr txBox="1"/>
          <p:nvPr/>
        </p:nvSpPr>
        <p:spPr>
          <a:xfrm>
            <a:off x="3423464" y="3559801"/>
            <a:ext cx="327334" cy="369332"/>
          </a:xfrm>
          <a:prstGeom prst="rect">
            <a:avLst/>
          </a:prstGeom>
          <a:noFill/>
        </p:spPr>
        <p:txBody>
          <a:bodyPr wrap="none" rtlCol="0">
            <a:spAutoFit/>
          </a:bodyPr>
          <a:lstStyle/>
          <a:p>
            <a:r>
              <a:rPr lang="en-US" dirty="0"/>
              <a:t>D</a:t>
            </a:r>
          </a:p>
        </p:txBody>
      </p:sp>
      <p:sp>
        <p:nvSpPr>
          <p:cNvPr id="15" name="TextBox 14"/>
          <p:cNvSpPr txBox="1"/>
          <p:nvPr/>
        </p:nvSpPr>
        <p:spPr>
          <a:xfrm>
            <a:off x="4528733" y="4287261"/>
            <a:ext cx="296876" cy="369332"/>
          </a:xfrm>
          <a:prstGeom prst="rect">
            <a:avLst/>
          </a:prstGeom>
          <a:noFill/>
        </p:spPr>
        <p:txBody>
          <a:bodyPr wrap="none" rtlCol="0">
            <a:spAutoFit/>
          </a:bodyPr>
          <a:lstStyle/>
          <a:p>
            <a:r>
              <a:rPr lang="en-US" dirty="0"/>
              <a:t>E</a:t>
            </a:r>
          </a:p>
        </p:txBody>
      </p:sp>
      <p:sp>
        <p:nvSpPr>
          <p:cNvPr id="16" name="TextBox 15"/>
          <p:cNvSpPr txBox="1"/>
          <p:nvPr/>
        </p:nvSpPr>
        <p:spPr>
          <a:xfrm>
            <a:off x="4779505" y="2647002"/>
            <a:ext cx="290464" cy="369332"/>
          </a:xfrm>
          <a:prstGeom prst="rect">
            <a:avLst/>
          </a:prstGeom>
          <a:noFill/>
        </p:spPr>
        <p:txBody>
          <a:bodyPr wrap="none" rtlCol="0">
            <a:spAutoFit/>
          </a:bodyPr>
          <a:lstStyle/>
          <a:p>
            <a:r>
              <a:rPr lang="en-US" dirty="0"/>
              <a:t>F</a:t>
            </a:r>
          </a:p>
        </p:txBody>
      </p:sp>
      <p:sp>
        <p:nvSpPr>
          <p:cNvPr id="17" name="TextBox 16"/>
          <p:cNvSpPr txBox="1"/>
          <p:nvPr/>
        </p:nvSpPr>
        <p:spPr>
          <a:xfrm>
            <a:off x="3618382" y="1834664"/>
            <a:ext cx="330540" cy="369332"/>
          </a:xfrm>
          <a:prstGeom prst="rect">
            <a:avLst/>
          </a:prstGeom>
          <a:noFill/>
        </p:spPr>
        <p:txBody>
          <a:bodyPr wrap="none" rtlCol="0">
            <a:spAutoFit/>
          </a:bodyPr>
          <a:lstStyle/>
          <a:p>
            <a:r>
              <a:rPr lang="en-US" dirty="0"/>
              <a:t>G</a:t>
            </a:r>
          </a:p>
        </p:txBody>
      </p:sp>
      <p:sp>
        <p:nvSpPr>
          <p:cNvPr id="18" name="TextBox 17"/>
          <p:cNvSpPr txBox="1"/>
          <p:nvPr/>
        </p:nvSpPr>
        <p:spPr>
          <a:xfrm>
            <a:off x="4151707" y="2203996"/>
            <a:ext cx="328936" cy="369332"/>
          </a:xfrm>
          <a:prstGeom prst="rect">
            <a:avLst/>
          </a:prstGeom>
          <a:noFill/>
        </p:spPr>
        <p:txBody>
          <a:bodyPr wrap="none" rtlCol="0">
            <a:spAutoFit/>
          </a:bodyPr>
          <a:lstStyle/>
          <a:p>
            <a:r>
              <a:rPr lang="en-US" dirty="0"/>
              <a:t>H</a:t>
            </a:r>
          </a:p>
        </p:txBody>
      </p:sp>
      <p:sp>
        <p:nvSpPr>
          <p:cNvPr id="25" name="TextBox 24"/>
          <p:cNvSpPr txBox="1"/>
          <p:nvPr/>
        </p:nvSpPr>
        <p:spPr>
          <a:xfrm>
            <a:off x="2053718" y="5463924"/>
            <a:ext cx="6460615" cy="646331"/>
          </a:xfrm>
          <a:prstGeom prst="rect">
            <a:avLst/>
          </a:prstGeom>
          <a:noFill/>
        </p:spPr>
        <p:txBody>
          <a:bodyPr wrap="none" rtlCol="0">
            <a:spAutoFit/>
          </a:bodyPr>
          <a:lstStyle/>
          <a:p>
            <a:r>
              <a:rPr lang="en-US" b="1" dirty="0"/>
              <a:t>For Netflix:</a:t>
            </a:r>
            <a:r>
              <a:rPr lang="en-US" dirty="0"/>
              <a:t> </a:t>
            </a:r>
            <a:r>
              <a:rPr lang="en-US" i="1" dirty="0"/>
              <a:t>70K -&gt; 200K titles (dimensions), 10M plus users (points)</a:t>
            </a:r>
          </a:p>
          <a:p>
            <a:r>
              <a:rPr lang="en-US" i="1" dirty="0"/>
              <a:t>Factors: Accuracy vs Performance</a:t>
            </a:r>
          </a:p>
        </p:txBody>
      </p:sp>
      <p:sp>
        <p:nvSpPr>
          <p:cNvPr id="26" name="TextBox 25"/>
          <p:cNvSpPr txBox="1"/>
          <p:nvPr/>
        </p:nvSpPr>
        <p:spPr>
          <a:xfrm>
            <a:off x="6519347" y="4671933"/>
            <a:ext cx="1079254" cy="369332"/>
          </a:xfrm>
          <a:prstGeom prst="rect">
            <a:avLst/>
          </a:prstGeom>
          <a:noFill/>
        </p:spPr>
        <p:txBody>
          <a:bodyPr wrap="none" rtlCol="0">
            <a:spAutoFit/>
          </a:bodyPr>
          <a:lstStyle/>
          <a:p>
            <a:r>
              <a:rPr lang="en-US" b="1" dirty="0"/>
              <a:t>Feature 1</a:t>
            </a:r>
          </a:p>
        </p:txBody>
      </p:sp>
      <p:sp>
        <p:nvSpPr>
          <p:cNvPr id="27" name="TextBox 26"/>
          <p:cNvSpPr txBox="1"/>
          <p:nvPr/>
        </p:nvSpPr>
        <p:spPr>
          <a:xfrm>
            <a:off x="2179220" y="1075873"/>
            <a:ext cx="1079254" cy="369332"/>
          </a:xfrm>
          <a:prstGeom prst="rect">
            <a:avLst/>
          </a:prstGeom>
          <a:noFill/>
        </p:spPr>
        <p:txBody>
          <a:bodyPr wrap="none" rtlCol="0">
            <a:spAutoFit/>
          </a:bodyPr>
          <a:lstStyle/>
          <a:p>
            <a:r>
              <a:rPr lang="en-US" b="1" dirty="0"/>
              <a:t>Feature 2</a:t>
            </a:r>
          </a:p>
        </p:txBody>
      </p:sp>
      <p:sp>
        <p:nvSpPr>
          <p:cNvPr id="28" name="TextBox 27"/>
          <p:cNvSpPr txBox="1"/>
          <p:nvPr/>
        </p:nvSpPr>
        <p:spPr>
          <a:xfrm>
            <a:off x="3348321" y="5011279"/>
            <a:ext cx="2885726" cy="369332"/>
          </a:xfrm>
          <a:prstGeom prst="rect">
            <a:avLst/>
          </a:prstGeom>
          <a:noFill/>
        </p:spPr>
        <p:txBody>
          <a:bodyPr wrap="none" rtlCol="0">
            <a:spAutoFit/>
          </a:bodyPr>
          <a:lstStyle/>
          <a:p>
            <a:r>
              <a:rPr lang="en-US" b="1" dirty="0"/>
              <a:t>1          2          3          4          5</a:t>
            </a:r>
          </a:p>
        </p:txBody>
      </p:sp>
      <p:sp>
        <p:nvSpPr>
          <p:cNvPr id="29" name="TextBox 28"/>
          <p:cNvSpPr txBox="1"/>
          <p:nvPr/>
        </p:nvSpPr>
        <p:spPr>
          <a:xfrm>
            <a:off x="2336814" y="1392139"/>
            <a:ext cx="301686" cy="3610219"/>
          </a:xfrm>
          <a:prstGeom prst="rect">
            <a:avLst/>
          </a:prstGeom>
          <a:noFill/>
        </p:spPr>
        <p:txBody>
          <a:bodyPr wrap="none" rtlCol="0">
            <a:spAutoFit/>
          </a:bodyPr>
          <a:lstStyle/>
          <a:p>
            <a:pPr>
              <a:lnSpc>
                <a:spcPct val="90000"/>
              </a:lnSpc>
            </a:pPr>
            <a:r>
              <a:rPr lang="en-US" b="1" dirty="0"/>
              <a:t>5</a:t>
            </a:r>
          </a:p>
          <a:p>
            <a:pPr>
              <a:lnSpc>
                <a:spcPct val="90000"/>
              </a:lnSpc>
            </a:pPr>
            <a:endParaRPr lang="en-US" b="1" dirty="0"/>
          </a:p>
          <a:p>
            <a:pPr>
              <a:lnSpc>
                <a:spcPct val="90000"/>
              </a:lnSpc>
            </a:pPr>
            <a:endParaRPr lang="en-US" b="1" dirty="0"/>
          </a:p>
          <a:p>
            <a:pPr>
              <a:lnSpc>
                <a:spcPct val="90000"/>
              </a:lnSpc>
            </a:pPr>
            <a:r>
              <a:rPr lang="en-US" b="1" dirty="0"/>
              <a:t>4</a:t>
            </a:r>
          </a:p>
          <a:p>
            <a:pPr>
              <a:lnSpc>
                <a:spcPct val="90000"/>
              </a:lnSpc>
            </a:pPr>
            <a:endParaRPr lang="en-US" b="1" dirty="0"/>
          </a:p>
          <a:p>
            <a:pPr>
              <a:lnSpc>
                <a:spcPct val="90000"/>
              </a:lnSpc>
            </a:pPr>
            <a:endParaRPr lang="en-US" b="1" dirty="0"/>
          </a:p>
          <a:p>
            <a:pPr>
              <a:lnSpc>
                <a:spcPct val="90000"/>
              </a:lnSpc>
            </a:pPr>
            <a:r>
              <a:rPr lang="en-US" b="1" dirty="0"/>
              <a:t>3</a:t>
            </a:r>
          </a:p>
          <a:p>
            <a:pPr>
              <a:lnSpc>
                <a:spcPct val="90000"/>
              </a:lnSpc>
            </a:pPr>
            <a:endParaRPr lang="en-US" b="1" dirty="0"/>
          </a:p>
          <a:p>
            <a:pPr>
              <a:lnSpc>
                <a:spcPct val="90000"/>
              </a:lnSpc>
            </a:pPr>
            <a:endParaRPr lang="en-US" b="1" dirty="0"/>
          </a:p>
          <a:p>
            <a:pPr>
              <a:lnSpc>
                <a:spcPct val="90000"/>
              </a:lnSpc>
            </a:pPr>
            <a:r>
              <a:rPr lang="en-US" b="1" dirty="0"/>
              <a:t>2</a:t>
            </a:r>
          </a:p>
          <a:p>
            <a:pPr>
              <a:lnSpc>
                <a:spcPct val="90000"/>
              </a:lnSpc>
            </a:pPr>
            <a:endParaRPr lang="en-US" b="1" dirty="0"/>
          </a:p>
          <a:p>
            <a:pPr>
              <a:lnSpc>
                <a:spcPct val="90000"/>
              </a:lnSpc>
            </a:pPr>
            <a:endParaRPr lang="en-US" b="1" dirty="0"/>
          </a:p>
          <a:p>
            <a:pPr>
              <a:lnSpc>
                <a:spcPct val="90000"/>
              </a:lnSpc>
            </a:pPr>
            <a:r>
              <a:rPr lang="en-US" b="1" dirty="0"/>
              <a:t>1</a:t>
            </a:r>
          </a:p>
          <a:p>
            <a:endParaRPr lang="en-US" b="1" dirty="0"/>
          </a:p>
        </p:txBody>
      </p:sp>
      <p:sp>
        <p:nvSpPr>
          <p:cNvPr id="3" name="Oval 2"/>
          <p:cNvSpPr/>
          <p:nvPr/>
        </p:nvSpPr>
        <p:spPr>
          <a:xfrm>
            <a:off x="3149854" y="1445206"/>
            <a:ext cx="1463437" cy="1406393"/>
          </a:xfrm>
          <a:prstGeom prst="ellipse">
            <a:avLst/>
          </a:prstGeom>
          <a:solidFill>
            <a:schemeClr val="lt1">
              <a:alpha val="0"/>
            </a:schemeClr>
          </a:solid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Oval 23"/>
          <p:cNvSpPr/>
          <p:nvPr/>
        </p:nvSpPr>
        <p:spPr>
          <a:xfrm>
            <a:off x="4779505" y="3210504"/>
            <a:ext cx="1481958" cy="1372726"/>
          </a:xfrm>
          <a:prstGeom prst="ellipse">
            <a:avLst/>
          </a:prstGeom>
          <a:solidFill>
            <a:schemeClr val="lt1">
              <a:alpha val="0"/>
            </a:schemeClr>
          </a:solid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p:cNvSpPr txBox="1"/>
          <p:nvPr/>
        </p:nvSpPr>
        <p:spPr>
          <a:xfrm>
            <a:off x="7549307" y="1392139"/>
            <a:ext cx="2984984" cy="2031325"/>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marL="193675" indent="-193675">
              <a:buFont typeface="Arial" charset="0"/>
              <a:buChar char="•"/>
            </a:pPr>
            <a:r>
              <a:rPr lang="en-US" b="1" dirty="0"/>
              <a:t>Target customers?</a:t>
            </a:r>
          </a:p>
          <a:p>
            <a:pPr marL="193675" indent="-193675">
              <a:buFont typeface="Arial" charset="0"/>
              <a:buChar char="•"/>
            </a:pPr>
            <a:endParaRPr lang="en-US" b="1" dirty="0"/>
          </a:p>
          <a:p>
            <a:pPr marL="193675" indent="-193675">
              <a:buFont typeface="Arial" charset="0"/>
              <a:buChar char="•"/>
            </a:pPr>
            <a:r>
              <a:rPr lang="en-US" b="1" dirty="0"/>
              <a:t>Pictures of Cats and Dogs</a:t>
            </a:r>
          </a:p>
          <a:p>
            <a:pPr marL="193675" indent="-193675">
              <a:buFont typeface="Arial" charset="0"/>
              <a:buChar char="•"/>
            </a:pPr>
            <a:endParaRPr lang="en-US" b="1" dirty="0"/>
          </a:p>
          <a:p>
            <a:pPr marL="193675" indent="-193675">
              <a:buFont typeface="Arial" charset="0"/>
              <a:buChar char="•"/>
            </a:pPr>
            <a:r>
              <a:rPr lang="en-US" b="1" dirty="0"/>
              <a:t>Speech recognition</a:t>
            </a:r>
          </a:p>
          <a:p>
            <a:pPr marL="193675" indent="-193675">
              <a:buFont typeface="Arial" charset="0"/>
              <a:buChar char="•"/>
            </a:pPr>
            <a:endParaRPr lang="en-US" b="1" dirty="0"/>
          </a:p>
          <a:p>
            <a:pPr marL="193675" indent="-193675">
              <a:buFont typeface="Arial" charset="0"/>
              <a:buChar char="•"/>
            </a:pPr>
            <a:r>
              <a:rPr lang="en-US" b="1" dirty="0"/>
              <a:t>Recognize Letters: A, B, C..</a:t>
            </a:r>
          </a:p>
        </p:txBody>
      </p:sp>
      <p:cxnSp>
        <p:nvCxnSpPr>
          <p:cNvPr id="10" name="Straight Arrow Connector 9"/>
          <p:cNvCxnSpPr/>
          <p:nvPr/>
        </p:nvCxnSpPr>
        <p:spPr>
          <a:xfrm flipH="1">
            <a:off x="5598016" y="1649998"/>
            <a:ext cx="1693278" cy="9233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021368" y="2403805"/>
            <a:ext cx="4269926" cy="1107197"/>
          </a:xfrm>
          <a:prstGeom prst="line">
            <a:avLst/>
          </a:prstGeom>
          <a:ln>
            <a:prstDash val="dash"/>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190625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t>A Fundamental Idea: From Table to Score</a:t>
            </a:r>
          </a:p>
        </p:txBody>
      </p:sp>
      <p:graphicFrame>
        <p:nvGraphicFramePr>
          <p:cNvPr id="19" name="Table 18"/>
          <p:cNvGraphicFramePr>
            <a:graphicFrameLocks noGrp="1"/>
          </p:cNvGraphicFramePr>
          <p:nvPr>
            <p:extLst/>
          </p:nvPr>
        </p:nvGraphicFramePr>
        <p:xfrm>
          <a:off x="2608726" y="1116500"/>
          <a:ext cx="3137648" cy="4953000"/>
        </p:xfrm>
        <a:graphic>
          <a:graphicData uri="http://schemas.openxmlformats.org/drawingml/2006/table">
            <a:tbl>
              <a:tblPr firstRow="1" bandRow="1">
                <a:tableStyleId>{5C22544A-7EE6-4342-B048-85BDC9FD1C3A}</a:tableStyleId>
              </a:tblPr>
              <a:tblGrid>
                <a:gridCol w="1030943"/>
                <a:gridCol w="537881"/>
                <a:gridCol w="784412"/>
                <a:gridCol w="784412"/>
              </a:tblGrid>
              <a:tr h="619125">
                <a:tc>
                  <a:txBody>
                    <a:bodyPr/>
                    <a:lstStyle/>
                    <a:p>
                      <a:r>
                        <a:rPr lang="en-US" dirty="0" err="1" smtClean="0"/>
                        <a:t>Cust</a:t>
                      </a:r>
                      <a:endParaRPr lang="en-US" dirty="0"/>
                    </a:p>
                  </a:txBody>
                  <a:tcPr/>
                </a:tc>
                <a:tc>
                  <a:txBody>
                    <a:bodyPr/>
                    <a:lstStyle/>
                    <a:p>
                      <a:r>
                        <a:rPr lang="en-US" dirty="0" smtClean="0"/>
                        <a:t>F1</a:t>
                      </a:r>
                      <a:endParaRPr lang="en-US" dirty="0"/>
                    </a:p>
                  </a:txBody>
                  <a:tcPr/>
                </a:tc>
                <a:tc>
                  <a:txBody>
                    <a:bodyPr/>
                    <a:lstStyle/>
                    <a:p>
                      <a:r>
                        <a:rPr lang="en-US" dirty="0" smtClean="0"/>
                        <a:t>F2</a:t>
                      </a:r>
                      <a:endParaRPr lang="en-US" dirty="0"/>
                    </a:p>
                  </a:txBody>
                  <a:tcPr/>
                </a:tc>
                <a:tc>
                  <a:txBody>
                    <a:bodyPr/>
                    <a:lstStyle/>
                    <a:p>
                      <a:r>
                        <a:rPr lang="en-US" dirty="0" smtClean="0"/>
                        <a:t>F3</a:t>
                      </a:r>
                      <a:endParaRPr lang="en-US" dirty="0"/>
                    </a:p>
                  </a:txBody>
                  <a:tcPr/>
                </a:tc>
              </a:tr>
              <a:tr h="619125">
                <a:tc>
                  <a:txBody>
                    <a:bodyPr/>
                    <a:lstStyle/>
                    <a:p>
                      <a:r>
                        <a:rPr lang="en-US" dirty="0" smtClean="0">
                          <a:solidFill>
                            <a:schemeClr val="tx1"/>
                          </a:solidFill>
                        </a:rPr>
                        <a:t>A</a:t>
                      </a:r>
                      <a:endParaRPr lang="en-US" dirty="0">
                        <a:solidFill>
                          <a:schemeClr val="tx1"/>
                        </a:solidFill>
                      </a:endParaRPr>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r>
              <a:tr h="619125">
                <a:tc>
                  <a:txBody>
                    <a:bodyPr/>
                    <a:lstStyle/>
                    <a:p>
                      <a:r>
                        <a:rPr lang="en-US" dirty="0" smtClean="0"/>
                        <a:t>B</a:t>
                      </a:r>
                      <a:endParaRPr lang="en-US" dirty="0"/>
                    </a:p>
                  </a:txBody>
                  <a:tcPr/>
                </a:tc>
                <a:tc>
                  <a:txBody>
                    <a:bodyPr/>
                    <a:lstStyle/>
                    <a:p>
                      <a:r>
                        <a:rPr lang="en-US" dirty="0" smtClean="0"/>
                        <a:t>4.5</a:t>
                      </a:r>
                      <a:endParaRPr lang="en-US" dirty="0"/>
                    </a:p>
                  </a:txBody>
                  <a:tcPr/>
                </a:tc>
                <a:tc>
                  <a:txBody>
                    <a:bodyPr/>
                    <a:lstStyle/>
                    <a:p>
                      <a:r>
                        <a:rPr lang="en-US" dirty="0" smtClean="0"/>
                        <a:t>1.5</a:t>
                      </a:r>
                      <a:endParaRPr lang="en-US" dirty="0"/>
                    </a:p>
                  </a:txBody>
                  <a:tcPr/>
                </a:tc>
                <a:tc>
                  <a:txBody>
                    <a:bodyPr/>
                    <a:lstStyle/>
                    <a:p>
                      <a:r>
                        <a:rPr lang="en-US" dirty="0" smtClean="0"/>
                        <a:t>3</a:t>
                      </a:r>
                      <a:endParaRPr lang="en-US" dirty="0"/>
                    </a:p>
                  </a:txBody>
                  <a:tcPr/>
                </a:tc>
              </a:tr>
              <a:tr h="619125">
                <a:tc>
                  <a:txBody>
                    <a:bodyPr/>
                    <a:lstStyle/>
                    <a:p>
                      <a:r>
                        <a:rPr lang="en-US" dirty="0" smtClean="0"/>
                        <a:t>C</a:t>
                      </a:r>
                      <a:endParaRPr lang="en-US" dirty="0"/>
                    </a:p>
                  </a:txBody>
                  <a:tcPr/>
                </a:tc>
                <a:tc>
                  <a:txBody>
                    <a:bodyPr/>
                    <a:lstStyle/>
                    <a:p>
                      <a:r>
                        <a:rPr lang="en-US" dirty="0" smtClean="0"/>
                        <a:t>3</a:t>
                      </a:r>
                      <a:endParaRPr lang="en-US" dirty="0"/>
                    </a:p>
                  </a:txBody>
                  <a:tcPr/>
                </a:tc>
                <a:tc>
                  <a:txBody>
                    <a:bodyPr/>
                    <a:lstStyle/>
                    <a:p>
                      <a:r>
                        <a:rPr lang="en-US" dirty="0" smtClean="0"/>
                        <a:t>3</a:t>
                      </a:r>
                      <a:endParaRPr lang="en-US" dirty="0"/>
                    </a:p>
                  </a:txBody>
                  <a:tcPr/>
                </a:tc>
                <a:tc>
                  <a:txBody>
                    <a:bodyPr/>
                    <a:lstStyle/>
                    <a:p>
                      <a:r>
                        <a:rPr lang="en-US" dirty="0" smtClean="0"/>
                        <a:t>5</a:t>
                      </a:r>
                      <a:endParaRPr lang="en-US" dirty="0"/>
                    </a:p>
                  </a:txBody>
                  <a:tcPr/>
                </a:tc>
              </a:tr>
              <a:tr h="619125">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r>
              <a:tr h="619125">
                <a:tc>
                  <a:txBody>
                    <a:bodyPr/>
                    <a:lstStyle/>
                    <a:p>
                      <a:r>
                        <a:rPr lang="en-US" dirty="0" smtClean="0"/>
                        <a:t>E</a:t>
                      </a:r>
                      <a:endParaRPr lang="en-US" dirty="0"/>
                    </a:p>
                  </a:txBody>
                  <a:tcPr/>
                </a:tc>
                <a:tc>
                  <a:txBody>
                    <a:bodyPr/>
                    <a:lstStyle/>
                    <a:p>
                      <a:r>
                        <a:rPr lang="en-US" dirty="0" smtClean="0"/>
                        <a:t>3</a:t>
                      </a:r>
                      <a:endParaRPr lang="en-US" dirty="0"/>
                    </a:p>
                  </a:txBody>
                  <a:tcPr/>
                </a:tc>
                <a:tc>
                  <a:txBody>
                    <a:bodyPr/>
                    <a:lstStyle/>
                    <a:p>
                      <a:r>
                        <a:rPr lang="en-US" dirty="0" smtClean="0"/>
                        <a:t>1.5</a:t>
                      </a:r>
                      <a:endParaRPr lang="en-US" dirty="0"/>
                    </a:p>
                  </a:txBody>
                  <a:tcPr/>
                </a:tc>
                <a:tc>
                  <a:txBody>
                    <a:bodyPr/>
                    <a:lstStyle/>
                    <a:p>
                      <a:r>
                        <a:rPr lang="en-US" dirty="0" smtClean="0"/>
                        <a:t>5</a:t>
                      </a:r>
                      <a:endParaRPr lang="en-US" dirty="0"/>
                    </a:p>
                  </a:txBody>
                  <a:tcPr/>
                </a:tc>
              </a:tr>
              <a:tr h="619125">
                <a:tc>
                  <a:txBody>
                    <a:bodyPr/>
                    <a:lstStyle/>
                    <a:p>
                      <a:r>
                        <a:rPr lang="en-US" dirty="0" smtClean="0"/>
                        <a:t>F</a:t>
                      </a:r>
                      <a:endParaRPr lang="en-US" dirty="0"/>
                    </a:p>
                  </a:txBody>
                  <a:tcPr/>
                </a:tc>
                <a:tc>
                  <a:txBody>
                    <a:bodyPr/>
                    <a:lstStyle/>
                    <a:p>
                      <a:r>
                        <a:rPr lang="en-US" dirty="0" smtClean="0"/>
                        <a:t>3.5</a:t>
                      </a:r>
                      <a:endParaRPr lang="en-US" dirty="0"/>
                    </a:p>
                  </a:txBody>
                  <a:tcPr/>
                </a:tc>
                <a:tc>
                  <a:txBody>
                    <a:bodyPr/>
                    <a:lstStyle/>
                    <a:p>
                      <a:r>
                        <a:rPr lang="en-US" dirty="0" smtClean="0"/>
                        <a:t>3.5</a:t>
                      </a:r>
                      <a:endParaRPr lang="en-US" dirty="0"/>
                    </a:p>
                  </a:txBody>
                  <a:tcPr/>
                </a:tc>
                <a:tc>
                  <a:txBody>
                    <a:bodyPr/>
                    <a:lstStyle/>
                    <a:p>
                      <a:r>
                        <a:rPr lang="en-US" dirty="0" smtClean="0"/>
                        <a:t>1</a:t>
                      </a:r>
                      <a:endParaRPr lang="en-US" dirty="0"/>
                    </a:p>
                  </a:txBody>
                  <a:tcPr/>
                </a:tc>
              </a:tr>
              <a:tr h="619125">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bl>
          </a:graphicData>
        </a:graphic>
      </p:graphicFrame>
      <p:cxnSp>
        <p:nvCxnSpPr>
          <p:cNvPr id="28" name="Straight Arrow Connector 27"/>
          <p:cNvCxnSpPr/>
          <p:nvPr/>
        </p:nvCxnSpPr>
        <p:spPr>
          <a:xfrm>
            <a:off x="6119904" y="3328894"/>
            <a:ext cx="941294" cy="0"/>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186940" y="2599766"/>
            <a:ext cx="771365" cy="523220"/>
          </a:xfrm>
          <a:prstGeom prst="rect">
            <a:avLst/>
          </a:prstGeom>
          <a:noFill/>
        </p:spPr>
        <p:txBody>
          <a:bodyPr wrap="none" rtlCol="0">
            <a:spAutoFit/>
          </a:bodyPr>
          <a:lstStyle/>
          <a:p>
            <a:r>
              <a:rPr lang="en-US" sz="2800" b="1" dirty="0"/>
              <a:t>F(X)</a:t>
            </a:r>
          </a:p>
        </p:txBody>
      </p:sp>
      <p:graphicFrame>
        <p:nvGraphicFramePr>
          <p:cNvPr id="30" name="Table 29"/>
          <p:cNvGraphicFramePr>
            <a:graphicFrameLocks noGrp="1"/>
          </p:cNvGraphicFramePr>
          <p:nvPr>
            <p:extLst/>
          </p:nvPr>
        </p:nvGraphicFramePr>
        <p:xfrm>
          <a:off x="7575174" y="1163211"/>
          <a:ext cx="2713319" cy="4953000"/>
        </p:xfrm>
        <a:graphic>
          <a:graphicData uri="http://schemas.openxmlformats.org/drawingml/2006/table">
            <a:tbl>
              <a:tblPr firstRow="1" bandRow="1">
                <a:tableStyleId>{5C22544A-7EE6-4342-B048-85BDC9FD1C3A}</a:tableStyleId>
              </a:tblPr>
              <a:tblGrid>
                <a:gridCol w="1326434"/>
                <a:gridCol w="1386885"/>
              </a:tblGrid>
              <a:tr h="619125">
                <a:tc>
                  <a:txBody>
                    <a:bodyPr/>
                    <a:lstStyle/>
                    <a:p>
                      <a:r>
                        <a:rPr lang="en-US" dirty="0" err="1" smtClean="0"/>
                        <a:t>Cust</a:t>
                      </a:r>
                      <a:endParaRPr lang="en-US" dirty="0"/>
                    </a:p>
                  </a:txBody>
                  <a:tcPr/>
                </a:tc>
                <a:tc>
                  <a:txBody>
                    <a:bodyPr/>
                    <a:lstStyle/>
                    <a:p>
                      <a:r>
                        <a:rPr lang="en-US" dirty="0" smtClean="0"/>
                        <a:t>Credit Score</a:t>
                      </a:r>
                      <a:endParaRPr lang="en-US" dirty="0"/>
                    </a:p>
                  </a:txBody>
                  <a:tcPr/>
                </a:tc>
              </a:tr>
              <a:tr h="619125">
                <a:tc>
                  <a:txBody>
                    <a:bodyPr/>
                    <a:lstStyle/>
                    <a:p>
                      <a:r>
                        <a:rPr lang="en-US" dirty="0" smtClean="0">
                          <a:solidFill>
                            <a:srgbClr val="000000"/>
                          </a:solidFill>
                        </a:rPr>
                        <a:t>A</a:t>
                      </a:r>
                      <a:endParaRPr lang="en-US" dirty="0">
                        <a:solidFill>
                          <a:srgbClr val="000000"/>
                        </a:solidFill>
                      </a:endParaRPr>
                    </a:p>
                  </a:txBody>
                  <a:tcPr/>
                </a:tc>
                <a:tc>
                  <a:txBody>
                    <a:bodyPr/>
                    <a:lstStyle/>
                    <a:p>
                      <a:r>
                        <a:rPr lang="en-US" dirty="0" smtClean="0"/>
                        <a:t>552</a:t>
                      </a:r>
                      <a:endParaRPr lang="en-US" dirty="0"/>
                    </a:p>
                  </a:txBody>
                  <a:tcPr/>
                </a:tc>
              </a:tr>
              <a:tr h="619125">
                <a:tc>
                  <a:txBody>
                    <a:bodyPr/>
                    <a:lstStyle/>
                    <a:p>
                      <a:r>
                        <a:rPr lang="en-US" dirty="0" smtClean="0"/>
                        <a:t>B</a:t>
                      </a:r>
                      <a:endParaRPr lang="en-US" dirty="0"/>
                    </a:p>
                  </a:txBody>
                  <a:tcPr/>
                </a:tc>
                <a:tc>
                  <a:txBody>
                    <a:bodyPr/>
                    <a:lstStyle/>
                    <a:p>
                      <a:r>
                        <a:rPr lang="en-US" dirty="0" smtClean="0"/>
                        <a:t>381</a:t>
                      </a:r>
                      <a:endParaRPr lang="en-US" dirty="0"/>
                    </a:p>
                  </a:txBody>
                  <a:tcPr/>
                </a:tc>
              </a:tr>
              <a:tr h="619125">
                <a:tc>
                  <a:txBody>
                    <a:bodyPr/>
                    <a:lstStyle/>
                    <a:p>
                      <a:r>
                        <a:rPr lang="en-US" dirty="0" smtClean="0"/>
                        <a:t>C</a:t>
                      </a:r>
                      <a:endParaRPr lang="en-US" dirty="0"/>
                    </a:p>
                  </a:txBody>
                  <a:tcPr/>
                </a:tc>
                <a:tc>
                  <a:txBody>
                    <a:bodyPr/>
                    <a:lstStyle/>
                    <a:p>
                      <a:r>
                        <a:rPr lang="en-US" dirty="0" smtClean="0"/>
                        <a:t>760</a:t>
                      </a:r>
                      <a:endParaRPr lang="en-US" dirty="0"/>
                    </a:p>
                  </a:txBody>
                  <a:tcPr/>
                </a:tc>
              </a:tr>
              <a:tr h="619125">
                <a:tc>
                  <a:txBody>
                    <a:bodyPr/>
                    <a:lstStyle/>
                    <a:p>
                      <a:r>
                        <a:rPr lang="en-US" dirty="0" smtClean="0"/>
                        <a:t>D</a:t>
                      </a:r>
                      <a:endParaRPr lang="en-US" dirty="0"/>
                    </a:p>
                  </a:txBody>
                  <a:tcPr/>
                </a:tc>
                <a:tc>
                  <a:txBody>
                    <a:bodyPr/>
                    <a:lstStyle/>
                    <a:p>
                      <a:r>
                        <a:rPr lang="en-US" dirty="0" smtClean="0"/>
                        <a:t>330</a:t>
                      </a:r>
                      <a:endParaRPr lang="en-US" dirty="0"/>
                    </a:p>
                  </a:txBody>
                  <a:tcPr/>
                </a:tc>
              </a:tr>
              <a:tr h="619125">
                <a:tc>
                  <a:txBody>
                    <a:bodyPr/>
                    <a:lstStyle/>
                    <a:p>
                      <a:r>
                        <a:rPr lang="en-US" dirty="0" smtClean="0"/>
                        <a:t>E</a:t>
                      </a:r>
                      <a:endParaRPr lang="en-US" dirty="0"/>
                    </a:p>
                  </a:txBody>
                  <a:tcPr/>
                </a:tc>
                <a:tc>
                  <a:txBody>
                    <a:bodyPr/>
                    <a:lstStyle/>
                    <a:p>
                      <a:r>
                        <a:rPr lang="en-US" dirty="0" smtClean="0"/>
                        <a:t>452</a:t>
                      </a:r>
                      <a:endParaRPr lang="en-US" dirty="0"/>
                    </a:p>
                  </a:txBody>
                  <a:tcPr/>
                </a:tc>
              </a:tr>
              <a:tr h="619125">
                <a:tc>
                  <a:txBody>
                    <a:bodyPr/>
                    <a:lstStyle/>
                    <a:p>
                      <a:r>
                        <a:rPr lang="en-US" dirty="0" smtClean="0"/>
                        <a:t>F</a:t>
                      </a:r>
                      <a:endParaRPr lang="en-US" dirty="0"/>
                    </a:p>
                  </a:txBody>
                  <a:tcPr/>
                </a:tc>
                <a:tc>
                  <a:txBody>
                    <a:bodyPr/>
                    <a:lstStyle/>
                    <a:p>
                      <a:r>
                        <a:rPr lang="en-US" dirty="0" smtClean="0"/>
                        <a:t>678</a:t>
                      </a:r>
                      <a:endParaRPr lang="en-US" dirty="0"/>
                    </a:p>
                  </a:txBody>
                  <a:tcPr/>
                </a:tc>
              </a:tr>
              <a:tr h="619125">
                <a:tc>
                  <a:txBody>
                    <a:bodyPr/>
                    <a:lstStyle/>
                    <a:p>
                      <a:r>
                        <a:rPr lang="en-US" dirty="0" smtClean="0"/>
                        <a:t>..</a:t>
                      </a:r>
                      <a:endParaRPr lang="en-US" dirty="0"/>
                    </a:p>
                  </a:txBody>
                  <a:tcPr/>
                </a:tc>
                <a:tc>
                  <a:txBody>
                    <a:bodyPr/>
                    <a:lstStyle/>
                    <a:p>
                      <a:r>
                        <a:rPr lang="en-US" dirty="0" smtClean="0"/>
                        <a:t>..</a:t>
                      </a:r>
                      <a:endParaRPr lang="en-US" dirty="0"/>
                    </a:p>
                  </a:txBody>
                  <a:tcPr/>
                </a:tc>
              </a:tr>
            </a:tbl>
          </a:graphicData>
        </a:graphic>
      </p:graphicFrame>
      <p:sp>
        <p:nvSpPr>
          <p:cNvPr id="31" name="TextBox 30"/>
          <p:cNvSpPr txBox="1"/>
          <p:nvPr/>
        </p:nvSpPr>
        <p:spPr>
          <a:xfrm>
            <a:off x="3541059" y="6305178"/>
            <a:ext cx="304478" cy="369332"/>
          </a:xfrm>
          <a:prstGeom prst="rect">
            <a:avLst/>
          </a:prstGeom>
          <a:noFill/>
        </p:spPr>
        <p:txBody>
          <a:bodyPr wrap="none" rtlCol="0">
            <a:spAutoFit/>
          </a:bodyPr>
          <a:lstStyle/>
          <a:p>
            <a:r>
              <a:rPr lang="en-US" dirty="0"/>
              <a:t>X</a:t>
            </a:r>
          </a:p>
        </p:txBody>
      </p:sp>
      <p:sp>
        <p:nvSpPr>
          <p:cNvPr id="32" name="TextBox 31"/>
          <p:cNvSpPr txBox="1"/>
          <p:nvPr/>
        </p:nvSpPr>
        <p:spPr>
          <a:xfrm>
            <a:off x="8680826" y="6275296"/>
            <a:ext cx="300082" cy="369332"/>
          </a:xfrm>
          <a:prstGeom prst="rect">
            <a:avLst/>
          </a:prstGeom>
          <a:noFill/>
        </p:spPr>
        <p:txBody>
          <a:bodyPr wrap="none" rtlCol="0">
            <a:spAutoFit/>
          </a:bodyPr>
          <a:lstStyle/>
          <a:p>
            <a:r>
              <a:rPr lang="en-US" dirty="0"/>
              <a:t>Y</a:t>
            </a:r>
          </a:p>
        </p:txBody>
      </p:sp>
      <p:sp>
        <p:nvSpPr>
          <p:cNvPr id="9" name="TextBox 8"/>
          <p:cNvSpPr txBox="1"/>
          <p:nvPr/>
        </p:nvSpPr>
        <p:spPr>
          <a:xfrm>
            <a:off x="1764506" y="3050885"/>
            <a:ext cx="696024" cy="584775"/>
          </a:xfrm>
          <a:prstGeom prst="rect">
            <a:avLst/>
          </a:prstGeom>
          <a:noFill/>
        </p:spPr>
        <p:txBody>
          <a:bodyPr wrap="none" rtlCol="0">
            <a:spAutoFit/>
          </a:bodyPr>
          <a:lstStyle/>
          <a:p>
            <a:r>
              <a:rPr lang="en-US" sz="3200" dirty="0"/>
              <a:t>X =</a:t>
            </a:r>
            <a:endParaRPr lang="en-US" dirty="0"/>
          </a:p>
        </p:txBody>
      </p:sp>
    </p:spTree>
    <p:extLst>
      <p:ext uri="{BB962C8B-B14F-4D97-AF65-F5344CB8AC3E}">
        <p14:creationId xmlns:p14="http://schemas.microsoft.com/office/powerpoint/2010/main" val="4229848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800" b="1" dirty="0"/>
              <a:t>Machine Learning: Learning from Data</a:t>
            </a:r>
          </a:p>
        </p:txBody>
      </p:sp>
      <p:sp>
        <p:nvSpPr>
          <p:cNvPr id="4" name="TextBox 3"/>
          <p:cNvSpPr txBox="1"/>
          <p:nvPr/>
        </p:nvSpPr>
        <p:spPr>
          <a:xfrm>
            <a:off x="2789652" y="1182891"/>
            <a:ext cx="2236766" cy="369332"/>
          </a:xfrm>
          <a:prstGeom prst="rect">
            <a:avLst/>
          </a:prstGeom>
          <a:noFill/>
        </p:spPr>
        <p:txBody>
          <a:bodyPr wrap="none" rtlCol="0">
            <a:spAutoFit/>
          </a:bodyPr>
          <a:lstStyle/>
          <a:p>
            <a:r>
              <a:rPr lang="en-US" b="1" dirty="0"/>
              <a:t>Input Data = Matrix X</a:t>
            </a:r>
          </a:p>
        </p:txBody>
      </p:sp>
      <p:sp>
        <p:nvSpPr>
          <p:cNvPr id="5" name="TextBox 4"/>
          <p:cNvSpPr txBox="1"/>
          <p:nvPr/>
        </p:nvSpPr>
        <p:spPr>
          <a:xfrm>
            <a:off x="1806222" y="1608669"/>
            <a:ext cx="4239662" cy="83099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Customer 1:  [Name, income, x, y, .. Features ..z]</a:t>
            </a:r>
          </a:p>
          <a:p>
            <a:r>
              <a:rPr lang="en-US" sz="1600" dirty="0"/>
              <a:t>Customer 2:  [Name, income, x, y, .. Features ..z]</a:t>
            </a:r>
          </a:p>
          <a:p>
            <a:r>
              <a:rPr lang="en-US" sz="1600" dirty="0"/>
              <a:t>Customer N:  [Name, income, x, y, .. Features ..z]</a:t>
            </a:r>
          </a:p>
        </p:txBody>
      </p:sp>
      <p:sp>
        <p:nvSpPr>
          <p:cNvPr id="6" name="TextBox 5"/>
          <p:cNvSpPr txBox="1"/>
          <p:nvPr/>
        </p:nvSpPr>
        <p:spPr>
          <a:xfrm>
            <a:off x="7079079" y="1126446"/>
            <a:ext cx="3175549" cy="369332"/>
          </a:xfrm>
          <a:prstGeom prst="rect">
            <a:avLst/>
          </a:prstGeom>
          <a:noFill/>
        </p:spPr>
        <p:txBody>
          <a:bodyPr wrap="none" rtlCol="0">
            <a:spAutoFit/>
          </a:bodyPr>
          <a:lstStyle/>
          <a:p>
            <a:r>
              <a:rPr lang="en-US" b="1" dirty="0"/>
              <a:t>Output Data = Column Vector Y</a:t>
            </a:r>
          </a:p>
        </p:txBody>
      </p:sp>
      <p:sp>
        <p:nvSpPr>
          <p:cNvPr id="7" name="TextBox 6"/>
          <p:cNvSpPr txBox="1"/>
          <p:nvPr/>
        </p:nvSpPr>
        <p:spPr>
          <a:xfrm>
            <a:off x="7835173" y="1580446"/>
            <a:ext cx="1656924" cy="83099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Customer 1:  [20]</a:t>
            </a:r>
          </a:p>
          <a:p>
            <a:r>
              <a:rPr lang="en-US" sz="1600" dirty="0"/>
              <a:t>Customer 2:  [60]</a:t>
            </a:r>
          </a:p>
          <a:p>
            <a:r>
              <a:rPr lang="en-US" sz="1600" dirty="0"/>
              <a:t>Customer N:  [05]</a:t>
            </a:r>
          </a:p>
        </p:txBody>
      </p:sp>
      <p:sp>
        <p:nvSpPr>
          <p:cNvPr id="8" name="TextBox 7"/>
          <p:cNvSpPr txBox="1"/>
          <p:nvPr/>
        </p:nvSpPr>
        <p:spPr>
          <a:xfrm>
            <a:off x="7298745" y="2473206"/>
            <a:ext cx="2893421" cy="353943"/>
          </a:xfrm>
          <a:prstGeom prst="rect">
            <a:avLst/>
          </a:prstGeom>
          <a:noFill/>
        </p:spPr>
        <p:txBody>
          <a:bodyPr wrap="none" rtlCol="0">
            <a:spAutoFit/>
          </a:bodyPr>
          <a:lstStyle/>
          <a:p>
            <a:r>
              <a:rPr lang="en-US" sz="1700" i="1" dirty="0"/>
              <a:t>Purchases/year, repaid loan, …</a:t>
            </a:r>
          </a:p>
        </p:txBody>
      </p:sp>
      <p:sp>
        <p:nvSpPr>
          <p:cNvPr id="9" name="TextBox 8"/>
          <p:cNvSpPr txBox="1"/>
          <p:nvPr/>
        </p:nvSpPr>
        <p:spPr>
          <a:xfrm>
            <a:off x="2419133" y="3130850"/>
            <a:ext cx="685086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solidFill>
                  <a:srgbClr val="FF0000"/>
                </a:solidFill>
              </a:rPr>
              <a:t>Target: What is F(X) = Y	</a:t>
            </a:r>
            <a:r>
              <a:rPr lang="en-US" b="1" dirty="0"/>
              <a:t>			    </a:t>
            </a:r>
            <a:r>
              <a:rPr lang="en-US" dirty="0"/>
              <a:t>a formula that we don’t know</a:t>
            </a:r>
          </a:p>
        </p:txBody>
      </p:sp>
      <p:sp>
        <p:nvSpPr>
          <p:cNvPr id="11" name="TextBox 10"/>
          <p:cNvSpPr txBox="1"/>
          <p:nvPr/>
        </p:nvSpPr>
        <p:spPr>
          <a:xfrm>
            <a:off x="2419132" y="3730589"/>
            <a:ext cx="685086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Sample data (training): (x1,y1) (x2,y2) … (</a:t>
            </a:r>
            <a:r>
              <a:rPr lang="en-US" b="1" dirty="0" err="1"/>
              <a:t>xm,ym</a:t>
            </a:r>
            <a:r>
              <a:rPr lang="en-US" b="1" dirty="0"/>
              <a:t>)	</a:t>
            </a:r>
            <a:r>
              <a:rPr lang="en-US" dirty="0"/>
              <a:t>	we have this</a:t>
            </a:r>
          </a:p>
        </p:txBody>
      </p:sp>
      <p:cxnSp>
        <p:nvCxnSpPr>
          <p:cNvPr id="13" name="Straight Arrow Connector 12"/>
          <p:cNvCxnSpPr/>
          <p:nvPr/>
        </p:nvCxnSpPr>
        <p:spPr>
          <a:xfrm>
            <a:off x="4192496" y="4264795"/>
            <a:ext cx="564444" cy="57150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4882445" y="4627470"/>
            <a:ext cx="1663055" cy="107058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2000" b="1" dirty="0"/>
              <a:t> Algorithm A from H</a:t>
            </a:r>
          </a:p>
        </p:txBody>
      </p:sp>
      <p:sp>
        <p:nvSpPr>
          <p:cNvPr id="17" name="TextBox 16"/>
          <p:cNvSpPr txBox="1"/>
          <p:nvPr/>
        </p:nvSpPr>
        <p:spPr>
          <a:xfrm>
            <a:off x="2186160" y="5544507"/>
            <a:ext cx="2558714" cy="109260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500" dirty="0"/>
              <a:t>H: Hypothesis Set:</a:t>
            </a:r>
          </a:p>
          <a:p>
            <a:r>
              <a:rPr lang="en-US" sz="2000" dirty="0"/>
              <a:t>All possible </a:t>
            </a:r>
            <a:br>
              <a:rPr lang="en-US" sz="2000" dirty="0"/>
            </a:br>
            <a:r>
              <a:rPr lang="en-US" sz="2000" dirty="0"/>
              <a:t>algorithms or formulas</a:t>
            </a:r>
          </a:p>
        </p:txBody>
      </p:sp>
      <p:cxnSp>
        <p:nvCxnSpPr>
          <p:cNvPr id="19" name="Straight Arrow Connector 18"/>
          <p:cNvCxnSpPr/>
          <p:nvPr/>
        </p:nvCxnSpPr>
        <p:spPr>
          <a:xfrm flipV="1">
            <a:off x="4093718" y="5109721"/>
            <a:ext cx="663222" cy="380999"/>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604000" y="5122333"/>
            <a:ext cx="578556" cy="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7346421" y="4727329"/>
            <a:ext cx="2839713" cy="86177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500" dirty="0"/>
              <a:t>Find G(x) which is</a:t>
            </a:r>
            <a:br>
              <a:rPr lang="en-US" sz="2500" dirty="0"/>
            </a:br>
            <a:r>
              <a:rPr lang="en-US" sz="2500" dirty="0"/>
              <a:t> approx. F(x)</a:t>
            </a:r>
          </a:p>
        </p:txBody>
      </p:sp>
      <p:sp>
        <p:nvSpPr>
          <p:cNvPr id="24" name="TextBox 23"/>
          <p:cNvSpPr txBox="1"/>
          <p:nvPr/>
        </p:nvSpPr>
        <p:spPr>
          <a:xfrm>
            <a:off x="5909775" y="6122833"/>
            <a:ext cx="3001393" cy="646331"/>
          </a:xfrm>
          <a:prstGeom prst="rect">
            <a:avLst/>
          </a:prstGeom>
          <a:noFill/>
        </p:spPr>
        <p:txBody>
          <a:bodyPr wrap="none" rtlCol="0">
            <a:spAutoFit/>
          </a:bodyPr>
          <a:lstStyle/>
          <a:p>
            <a:r>
              <a:rPr lang="en-US" sz="1200" dirty="0"/>
              <a:t>a) Supervised ML – as shown</a:t>
            </a:r>
          </a:p>
          <a:p>
            <a:r>
              <a:rPr lang="en-US" sz="1200" dirty="0"/>
              <a:t>b) Unsupervised - no training data</a:t>
            </a:r>
          </a:p>
          <a:p>
            <a:r>
              <a:rPr lang="en-US" sz="1200" dirty="0"/>
              <a:t>c)  Reinforced learning – done by simulation</a:t>
            </a:r>
          </a:p>
        </p:txBody>
      </p:sp>
    </p:spTree>
    <p:extLst>
      <p:ext uri="{BB962C8B-B14F-4D97-AF65-F5344CB8AC3E}">
        <p14:creationId xmlns:p14="http://schemas.microsoft.com/office/powerpoint/2010/main" val="9351158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re_data_lo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47" y="279657"/>
            <a:ext cx="7452360" cy="5623560"/>
          </a:xfrm>
          <a:prstGeom prst="rect">
            <a:avLst/>
          </a:prstGeom>
        </p:spPr>
      </p:pic>
    </p:spTree>
    <p:extLst>
      <p:ext uri="{BB962C8B-B14F-4D97-AF65-F5344CB8AC3E}">
        <p14:creationId xmlns:p14="http://schemas.microsoft.com/office/powerpoint/2010/main" val="12062411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H3gI.png"/>
          <p:cNvPicPr>
            <a:picLocks noChangeAspect="1"/>
          </p:cNvPicPr>
          <p:nvPr/>
        </p:nvPicPr>
        <p:blipFill rotWithShape="1">
          <a:blip r:embed="rId2">
            <a:extLst>
              <a:ext uri="{28A0092B-C50C-407E-A947-70E740481C1C}">
                <a14:useLocalDpi xmlns:a14="http://schemas.microsoft.com/office/drawing/2010/main" val="0"/>
              </a:ext>
            </a:extLst>
          </a:blip>
          <a:srcRect r="66667"/>
          <a:stretch/>
        </p:blipFill>
        <p:spPr>
          <a:xfrm>
            <a:off x="4213411" y="0"/>
            <a:ext cx="3048000" cy="3502152"/>
          </a:xfrm>
          <a:prstGeom prst="rect">
            <a:avLst/>
          </a:prstGeom>
        </p:spPr>
      </p:pic>
      <p:pic>
        <p:nvPicPr>
          <p:cNvPr id="5" name="Picture 4" descr="OH3gI.png"/>
          <p:cNvPicPr>
            <a:picLocks noChangeAspect="1"/>
          </p:cNvPicPr>
          <p:nvPr/>
        </p:nvPicPr>
        <p:blipFill rotWithShape="1">
          <a:blip r:embed="rId2">
            <a:extLst>
              <a:ext uri="{28A0092B-C50C-407E-A947-70E740481C1C}">
                <a14:useLocalDpi xmlns:a14="http://schemas.microsoft.com/office/drawing/2010/main" val="0"/>
              </a:ext>
            </a:extLst>
          </a:blip>
          <a:srcRect l="40000"/>
          <a:stretch/>
        </p:blipFill>
        <p:spPr>
          <a:xfrm>
            <a:off x="3167531" y="3257205"/>
            <a:ext cx="5486400" cy="3502152"/>
          </a:xfrm>
          <a:prstGeom prst="rect">
            <a:avLst/>
          </a:prstGeom>
        </p:spPr>
      </p:pic>
      <p:sp>
        <p:nvSpPr>
          <p:cNvPr id="3" name="TextBox 2"/>
          <p:cNvSpPr txBox="1"/>
          <p:nvPr/>
        </p:nvSpPr>
        <p:spPr>
          <a:xfrm>
            <a:off x="2405530" y="1867647"/>
            <a:ext cx="397665" cy="584776"/>
          </a:xfrm>
          <a:prstGeom prst="rect">
            <a:avLst/>
          </a:prstGeom>
          <a:noFill/>
        </p:spPr>
        <p:txBody>
          <a:bodyPr wrap="none" rtlCol="0">
            <a:spAutoFit/>
          </a:bodyPr>
          <a:lstStyle/>
          <a:p>
            <a:r>
              <a:rPr lang="en-US" sz="3200" dirty="0"/>
              <a:t>X</a:t>
            </a:r>
          </a:p>
        </p:txBody>
      </p:sp>
      <p:sp>
        <p:nvSpPr>
          <p:cNvPr id="6" name="TextBox 5"/>
          <p:cNvSpPr txBox="1"/>
          <p:nvPr/>
        </p:nvSpPr>
        <p:spPr>
          <a:xfrm>
            <a:off x="8100033" y="1867647"/>
            <a:ext cx="384641" cy="584776"/>
          </a:xfrm>
          <a:prstGeom prst="rect">
            <a:avLst/>
          </a:prstGeom>
          <a:noFill/>
        </p:spPr>
        <p:txBody>
          <a:bodyPr wrap="none" rtlCol="0">
            <a:spAutoFit/>
          </a:bodyPr>
          <a:lstStyle/>
          <a:p>
            <a:r>
              <a:rPr lang="en-US" sz="3200" dirty="0"/>
              <a:t>Y</a:t>
            </a:r>
          </a:p>
        </p:txBody>
      </p:sp>
      <p:sp>
        <p:nvSpPr>
          <p:cNvPr id="7" name="TextBox 6"/>
          <p:cNvSpPr txBox="1"/>
          <p:nvPr/>
        </p:nvSpPr>
        <p:spPr>
          <a:xfrm>
            <a:off x="2435413" y="5124825"/>
            <a:ext cx="397665" cy="584776"/>
          </a:xfrm>
          <a:prstGeom prst="rect">
            <a:avLst/>
          </a:prstGeom>
          <a:noFill/>
        </p:spPr>
        <p:txBody>
          <a:bodyPr wrap="none" rtlCol="0">
            <a:spAutoFit/>
          </a:bodyPr>
          <a:lstStyle/>
          <a:p>
            <a:r>
              <a:rPr lang="en-US" sz="3200" dirty="0"/>
              <a:t>X</a:t>
            </a:r>
          </a:p>
        </p:txBody>
      </p:sp>
      <p:sp>
        <p:nvSpPr>
          <p:cNvPr id="8" name="TextBox 7"/>
          <p:cNvSpPr txBox="1"/>
          <p:nvPr/>
        </p:nvSpPr>
        <p:spPr>
          <a:xfrm>
            <a:off x="8904942" y="5086435"/>
            <a:ext cx="384641" cy="584776"/>
          </a:xfrm>
          <a:prstGeom prst="rect">
            <a:avLst/>
          </a:prstGeom>
          <a:noFill/>
        </p:spPr>
        <p:txBody>
          <a:bodyPr wrap="none" rtlCol="0">
            <a:spAutoFit/>
          </a:bodyPr>
          <a:lstStyle/>
          <a:p>
            <a:r>
              <a:rPr lang="en-US" sz="3200" dirty="0"/>
              <a:t>Y</a:t>
            </a:r>
          </a:p>
        </p:txBody>
      </p:sp>
    </p:spTree>
    <p:extLst>
      <p:ext uri="{BB962C8B-B14F-4D97-AF65-F5344CB8AC3E}">
        <p14:creationId xmlns:p14="http://schemas.microsoft.com/office/powerpoint/2010/main" val="10500022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1237" t="16573" r="8136" b="30222"/>
          <a:stretch/>
        </p:blipFill>
        <p:spPr>
          <a:xfrm>
            <a:off x="1329765" y="86657"/>
            <a:ext cx="9580203" cy="6678505"/>
          </a:xfrm>
        </p:spPr>
      </p:pic>
      <p:sp>
        <p:nvSpPr>
          <p:cNvPr id="5" name="TextBox 4"/>
          <p:cNvSpPr txBox="1"/>
          <p:nvPr/>
        </p:nvSpPr>
        <p:spPr>
          <a:xfrm>
            <a:off x="12520707" y="2566893"/>
            <a:ext cx="1828800" cy="2031325"/>
          </a:xfrm>
          <a:prstGeom prst="rect">
            <a:avLst/>
          </a:prstGeom>
          <a:noFill/>
          <a:ln>
            <a:solidFill>
              <a:schemeClr val="tx2"/>
            </a:solidFill>
          </a:ln>
        </p:spPr>
        <p:txBody>
          <a:bodyPr wrap="square" rtlCol="0">
            <a:spAutoFit/>
          </a:bodyPr>
          <a:lstStyle/>
          <a:p>
            <a:r>
              <a:rPr lang="en-US" b="1" dirty="0">
                <a:solidFill>
                  <a:schemeClr val="accent1"/>
                </a:solidFill>
              </a:rPr>
              <a:t>The Key is multi-layer learning algorithms such as Deep Convolutional</a:t>
            </a:r>
            <a:br>
              <a:rPr lang="en-US" b="1" dirty="0">
                <a:solidFill>
                  <a:schemeClr val="accent1"/>
                </a:solidFill>
              </a:rPr>
            </a:br>
            <a:r>
              <a:rPr lang="en-US" b="1" dirty="0">
                <a:solidFill>
                  <a:schemeClr val="accent1"/>
                </a:solidFill>
              </a:rPr>
              <a:t>Neural</a:t>
            </a:r>
            <a:br>
              <a:rPr lang="en-US" b="1" dirty="0">
                <a:solidFill>
                  <a:schemeClr val="accent1"/>
                </a:solidFill>
              </a:rPr>
            </a:br>
            <a:r>
              <a:rPr lang="en-US" b="1" dirty="0">
                <a:solidFill>
                  <a:schemeClr val="accent1"/>
                </a:solidFill>
              </a:rPr>
              <a:t>Networks!</a:t>
            </a:r>
          </a:p>
        </p:txBody>
      </p:sp>
      <p:sp>
        <p:nvSpPr>
          <p:cNvPr id="2" name="Title 1"/>
          <p:cNvSpPr>
            <a:spLocks noGrp="1"/>
          </p:cNvSpPr>
          <p:nvPr>
            <p:ph type="title"/>
          </p:nvPr>
        </p:nvSpPr>
        <p:spPr>
          <a:xfrm>
            <a:off x="1861671" y="6155003"/>
            <a:ext cx="8573247" cy="610158"/>
          </a:xfrm>
        </p:spPr>
        <p:style>
          <a:lnRef idx="2">
            <a:schemeClr val="dk1">
              <a:shade val="50000"/>
            </a:schemeClr>
          </a:lnRef>
          <a:fillRef idx="1">
            <a:schemeClr val="dk1"/>
          </a:fillRef>
          <a:effectRef idx="0">
            <a:schemeClr val="dk1"/>
          </a:effectRef>
          <a:fontRef idx="minor">
            <a:schemeClr val="lt1"/>
          </a:fontRef>
        </p:style>
        <p:txBody>
          <a:bodyPr>
            <a:normAutofit/>
          </a:bodyPr>
          <a:lstStyle/>
          <a:p>
            <a:r>
              <a:rPr lang="en-US" dirty="0" smtClean="0"/>
              <a:t>Neural net results are close to human results</a:t>
            </a:r>
            <a:endParaRPr lang="en-US" dirty="0"/>
          </a:p>
        </p:txBody>
      </p:sp>
    </p:spTree>
    <p:extLst>
      <p:ext uri="{BB962C8B-B14F-4D97-AF65-F5344CB8AC3E}">
        <p14:creationId xmlns:p14="http://schemas.microsoft.com/office/powerpoint/2010/main" val="15143354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ep-learning-use-cases-data-science-popup-seattle-7-63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7289" y="836706"/>
            <a:ext cx="6666759" cy="5005294"/>
          </a:xfrm>
          <a:prstGeom prst="rect">
            <a:avLst/>
          </a:prstGeom>
        </p:spPr>
      </p:pic>
      <p:sp>
        <p:nvSpPr>
          <p:cNvPr id="5" name="TextBox 4"/>
          <p:cNvSpPr txBox="1"/>
          <p:nvPr/>
        </p:nvSpPr>
        <p:spPr>
          <a:xfrm>
            <a:off x="1818267" y="2908466"/>
            <a:ext cx="1643400" cy="861774"/>
          </a:xfrm>
          <a:prstGeom prst="rect">
            <a:avLst/>
          </a:prstGeom>
          <a:noFill/>
        </p:spPr>
        <p:txBody>
          <a:bodyPr wrap="none" rtlCol="0">
            <a:spAutoFit/>
          </a:bodyPr>
          <a:lstStyle/>
          <a:p>
            <a:pPr algn="ctr"/>
            <a:r>
              <a:rPr lang="en-US" sz="2500" dirty="0"/>
              <a:t>This means</a:t>
            </a:r>
            <a:br>
              <a:rPr lang="en-US" sz="2500" dirty="0"/>
            </a:br>
            <a:r>
              <a:rPr lang="en-US" sz="2500" b="1" dirty="0"/>
              <a:t> Accuracy</a:t>
            </a:r>
          </a:p>
        </p:txBody>
      </p:sp>
    </p:spTree>
    <p:extLst>
      <p:ext uri="{BB962C8B-B14F-4D97-AF65-F5344CB8AC3E}">
        <p14:creationId xmlns:p14="http://schemas.microsoft.com/office/powerpoint/2010/main" val="16064344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4804" y="1784636"/>
            <a:ext cx="3613863" cy="3334179"/>
          </a:xfrm>
          <a:solidFill>
            <a:schemeClr val="dk1">
              <a:alpha val="57000"/>
            </a:schemeClr>
          </a:solidFill>
        </p:spPr>
        <p:style>
          <a:lnRef idx="2">
            <a:schemeClr val="dk1">
              <a:shade val="50000"/>
            </a:schemeClr>
          </a:lnRef>
          <a:fillRef idx="1">
            <a:schemeClr val="dk1"/>
          </a:fillRef>
          <a:effectRef idx="0">
            <a:schemeClr val="dk1"/>
          </a:effectRef>
          <a:fontRef idx="minor">
            <a:schemeClr val="lt1"/>
          </a:fontRef>
        </p:style>
        <p:txBody>
          <a:bodyPr>
            <a:normAutofit/>
          </a:bodyPr>
          <a:lstStyle/>
          <a:p>
            <a:r>
              <a:rPr lang="en-US" sz="2600" dirty="0"/>
              <a:t>A</a:t>
            </a:r>
            <a:r>
              <a:rPr lang="en-US" sz="2600" dirty="0"/>
              <a:t> Course</a:t>
            </a:r>
            <a:br>
              <a:rPr lang="en-US" sz="2600" dirty="0"/>
            </a:br>
            <a:endParaRPr lang="en-US" sz="2600" dirty="0"/>
          </a:p>
          <a:p>
            <a:r>
              <a:rPr lang="en-US" sz="2600" dirty="0"/>
              <a:t>Applied Project</a:t>
            </a:r>
            <a:br>
              <a:rPr lang="en-US" sz="2600" dirty="0"/>
            </a:br>
            <a:endParaRPr lang="en-US" sz="2600" dirty="0"/>
          </a:p>
          <a:p>
            <a:r>
              <a:rPr lang="en-US" sz="2600" dirty="0"/>
              <a:t>Industry Perspective, Social Applications</a:t>
            </a:r>
            <a:r>
              <a:rPr lang="en-US" sz="2600" dirty="0"/>
              <a:t>, Customer Driven</a:t>
            </a:r>
            <a:endParaRPr lang="en-US" dirty="0"/>
          </a:p>
          <a:p>
            <a:endParaRPr lang="en-US" dirty="0"/>
          </a:p>
        </p:txBody>
      </p:sp>
      <p:sp>
        <p:nvSpPr>
          <p:cNvPr id="4" name="Oval 3"/>
          <p:cNvSpPr>
            <a:spLocks noChangeAspect="1"/>
          </p:cNvSpPr>
          <p:nvPr/>
        </p:nvSpPr>
        <p:spPr>
          <a:xfrm>
            <a:off x="5857017" y="1396530"/>
            <a:ext cx="2743200" cy="2743200"/>
          </a:xfrm>
          <a:prstGeom prst="ellipse">
            <a:avLst/>
          </a:prstGeom>
          <a:solidFill>
            <a:schemeClr val="lt1">
              <a:alpha val="0"/>
            </a:schemeClr>
          </a:solidFill>
          <a:ln w="57150" cmpd="sng">
            <a:solidFill>
              <a:srgbClr val="00009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Open Source CS Tools</a:t>
            </a:r>
          </a:p>
          <a:p>
            <a:pPr algn="ctr"/>
            <a:endParaRPr lang="en-US" sz="3200" dirty="0"/>
          </a:p>
          <a:p>
            <a:pPr algn="ctr"/>
            <a:endParaRPr lang="en-US" sz="3200" dirty="0"/>
          </a:p>
        </p:txBody>
      </p:sp>
      <p:sp>
        <p:nvSpPr>
          <p:cNvPr id="5" name="Oval 4"/>
          <p:cNvSpPr>
            <a:spLocks noChangeAspect="1"/>
          </p:cNvSpPr>
          <p:nvPr/>
        </p:nvSpPr>
        <p:spPr>
          <a:xfrm>
            <a:off x="7990886" y="1244130"/>
            <a:ext cx="2743200" cy="2743200"/>
          </a:xfrm>
          <a:prstGeom prst="ellipse">
            <a:avLst/>
          </a:prstGeom>
          <a:solidFill>
            <a:schemeClr val="lt1">
              <a:alpha val="6000"/>
            </a:schemeClr>
          </a:solidFill>
          <a:ln w="57150" cmpd="sng">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t>Math      Quantitative</a:t>
            </a:r>
            <a:endParaRPr lang="en-US" sz="2400" dirty="0"/>
          </a:p>
          <a:p>
            <a:pPr algn="ctr"/>
            <a:endParaRPr lang="en-US" sz="3200" dirty="0"/>
          </a:p>
          <a:p>
            <a:pPr algn="ctr"/>
            <a:endParaRPr lang="en-US" sz="3200" dirty="0"/>
          </a:p>
        </p:txBody>
      </p:sp>
      <p:sp>
        <p:nvSpPr>
          <p:cNvPr id="6" name="Oval 5"/>
          <p:cNvSpPr>
            <a:spLocks noChangeAspect="1"/>
          </p:cNvSpPr>
          <p:nvPr/>
        </p:nvSpPr>
        <p:spPr>
          <a:xfrm>
            <a:off x="6944324" y="2768130"/>
            <a:ext cx="2743200" cy="2743200"/>
          </a:xfrm>
          <a:prstGeom prst="ellipse">
            <a:avLst/>
          </a:prstGeom>
          <a:solidFill>
            <a:schemeClr val="lt1">
              <a:alpha val="0"/>
            </a:schemeClr>
          </a:solidFill>
          <a:ln w="57150" cmpd="sng">
            <a:solidFill>
              <a:srgbClr val="008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200" dirty="0"/>
          </a:p>
          <a:p>
            <a:pPr algn="ctr"/>
            <a:endParaRPr lang="en-US" sz="3200" dirty="0"/>
          </a:p>
          <a:p>
            <a:pPr algn="ctr"/>
            <a:r>
              <a:rPr lang="en-US" sz="2000" dirty="0"/>
              <a:t>Real </a:t>
            </a:r>
            <a:br>
              <a:rPr lang="en-US" sz="2000" dirty="0"/>
            </a:br>
            <a:r>
              <a:rPr lang="en-US" sz="2000" dirty="0"/>
              <a:t>Applications with Code Samples</a:t>
            </a:r>
          </a:p>
        </p:txBody>
      </p:sp>
      <p:sp>
        <p:nvSpPr>
          <p:cNvPr id="7" name="Title 1"/>
          <p:cNvSpPr txBox="1">
            <a:spLocks/>
          </p:cNvSpPr>
          <p:nvPr/>
        </p:nvSpPr>
        <p:spPr>
          <a:xfrm>
            <a:off x="1981200" y="274638"/>
            <a:ext cx="8154988" cy="6684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2800" kern="1200">
                <a:solidFill>
                  <a:schemeClr val="tx1"/>
                </a:solidFill>
                <a:latin typeface="+mj-lt"/>
                <a:ea typeface="+mj-ea"/>
                <a:cs typeface="+mj-cs"/>
              </a:defRPr>
            </a:lvl1pPr>
          </a:lstStyle>
          <a:p>
            <a:r>
              <a:rPr lang="en-US" sz="3800" b="1" dirty="0"/>
              <a:t>What is Data-X?</a:t>
            </a:r>
            <a:endParaRPr lang="en-US" sz="3800" b="1" dirty="0"/>
          </a:p>
        </p:txBody>
      </p:sp>
    </p:spTree>
    <p:extLst>
      <p:ext uri="{BB962C8B-B14F-4D97-AF65-F5344CB8AC3E}">
        <p14:creationId xmlns:p14="http://schemas.microsoft.com/office/powerpoint/2010/main" val="8285779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2094133" y="995968"/>
            <a:ext cx="7381459" cy="3669358"/>
          </a:xfrm>
          <a:prstGeom prst="roundRect">
            <a:avLst/>
          </a:prstGeom>
          <a:solidFill>
            <a:schemeClr val="lt1">
              <a:alpha val="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1981200" y="80585"/>
            <a:ext cx="8229600" cy="668408"/>
          </a:xfrm>
        </p:spPr>
        <p:txBody>
          <a:bodyPr/>
          <a:lstStyle/>
          <a:p>
            <a:r>
              <a:rPr lang="en-US" dirty="0" smtClean="0"/>
              <a:t>The Data-X System View</a:t>
            </a:r>
            <a:endParaRPr lang="en-US" dirty="0"/>
          </a:p>
        </p:txBody>
      </p:sp>
      <p:sp>
        <p:nvSpPr>
          <p:cNvPr id="4" name="Rectangle 3"/>
          <p:cNvSpPr/>
          <p:nvPr/>
        </p:nvSpPr>
        <p:spPr>
          <a:xfrm>
            <a:off x="2411655" y="1742546"/>
            <a:ext cx="1146583" cy="47383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Web </a:t>
            </a:r>
            <a:br>
              <a:rPr lang="en-US" dirty="0"/>
            </a:br>
            <a:r>
              <a:rPr lang="en-US" dirty="0"/>
              <a:t>or Poll</a:t>
            </a:r>
          </a:p>
        </p:txBody>
      </p:sp>
      <p:sp>
        <p:nvSpPr>
          <p:cNvPr id="5" name="TextBox 4"/>
          <p:cNvSpPr txBox="1"/>
          <p:nvPr/>
        </p:nvSpPr>
        <p:spPr>
          <a:xfrm>
            <a:off x="2341094" y="995969"/>
            <a:ext cx="1595309" cy="646331"/>
          </a:xfrm>
          <a:prstGeom prst="rect">
            <a:avLst/>
          </a:prstGeom>
          <a:noFill/>
        </p:spPr>
        <p:txBody>
          <a:bodyPr wrap="none" rtlCol="0">
            <a:spAutoFit/>
          </a:bodyPr>
          <a:lstStyle/>
          <a:p>
            <a:r>
              <a:rPr lang="en-US" dirty="0"/>
              <a:t>Possible Inputs</a:t>
            </a:r>
            <a:br>
              <a:rPr lang="en-US" dirty="0"/>
            </a:br>
            <a:r>
              <a:rPr lang="en-US" dirty="0"/>
              <a:t>Code Blocks</a:t>
            </a:r>
          </a:p>
        </p:txBody>
      </p:sp>
      <p:sp>
        <p:nvSpPr>
          <p:cNvPr id="6" name="Rectangle 5"/>
          <p:cNvSpPr/>
          <p:nvPr/>
        </p:nvSpPr>
        <p:spPr>
          <a:xfrm>
            <a:off x="2411655" y="2349190"/>
            <a:ext cx="1146583" cy="4738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Download</a:t>
            </a:r>
          </a:p>
        </p:txBody>
      </p:sp>
      <p:sp>
        <p:nvSpPr>
          <p:cNvPr id="7" name="Rectangle 6"/>
          <p:cNvSpPr/>
          <p:nvPr/>
        </p:nvSpPr>
        <p:spPr>
          <a:xfrm>
            <a:off x="2358735" y="3683543"/>
            <a:ext cx="1146583" cy="4738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Crawl</a:t>
            </a:r>
          </a:p>
        </p:txBody>
      </p:sp>
      <p:sp>
        <p:nvSpPr>
          <p:cNvPr id="8" name="TextBox 7"/>
          <p:cNvSpPr txBox="1"/>
          <p:nvPr/>
        </p:nvSpPr>
        <p:spPr>
          <a:xfrm>
            <a:off x="2782087" y="3306616"/>
            <a:ext cx="344039" cy="369332"/>
          </a:xfrm>
          <a:prstGeom prst="rect">
            <a:avLst/>
          </a:prstGeom>
          <a:noFill/>
        </p:spPr>
        <p:txBody>
          <a:bodyPr wrap="none" rtlCol="0">
            <a:spAutoFit/>
          </a:bodyPr>
          <a:lstStyle/>
          <a:p>
            <a:r>
              <a:rPr lang="en-US" dirty="0"/>
              <a:t>…</a:t>
            </a:r>
          </a:p>
        </p:txBody>
      </p:sp>
      <p:sp>
        <p:nvSpPr>
          <p:cNvPr id="9" name="Rectangle 8"/>
          <p:cNvSpPr/>
          <p:nvPr/>
        </p:nvSpPr>
        <p:spPr>
          <a:xfrm>
            <a:off x="2405295" y="2971534"/>
            <a:ext cx="1146583" cy="4738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Stream</a:t>
            </a:r>
          </a:p>
          <a:p>
            <a:pPr algn="ctr"/>
            <a:r>
              <a:rPr lang="en-US" dirty="0"/>
              <a:t>Social Net</a:t>
            </a:r>
          </a:p>
        </p:txBody>
      </p:sp>
      <p:sp>
        <p:nvSpPr>
          <p:cNvPr id="10" name="Rectangle 9"/>
          <p:cNvSpPr/>
          <p:nvPr/>
        </p:nvSpPr>
        <p:spPr>
          <a:xfrm>
            <a:off x="4175624" y="1698795"/>
            <a:ext cx="3545587" cy="131742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Algorithm Options w/ Tables/Matrix</a:t>
            </a:r>
          </a:p>
          <a:p>
            <a:r>
              <a:rPr lang="en-US" dirty="0"/>
              <a:t>Prediction / Classification</a:t>
            </a:r>
          </a:p>
          <a:p>
            <a:r>
              <a:rPr lang="en-US" dirty="0"/>
              <a:t>Natural Language, State Space</a:t>
            </a:r>
          </a:p>
          <a:p>
            <a:r>
              <a:rPr lang="en-US" dirty="0"/>
              <a:t>Feature Extraction</a:t>
            </a:r>
          </a:p>
        </p:txBody>
      </p:sp>
      <p:sp>
        <p:nvSpPr>
          <p:cNvPr id="11" name="TextBox 10"/>
          <p:cNvSpPr txBox="1"/>
          <p:nvPr/>
        </p:nvSpPr>
        <p:spPr>
          <a:xfrm>
            <a:off x="4301172" y="1279903"/>
            <a:ext cx="3420039" cy="369332"/>
          </a:xfrm>
          <a:prstGeom prst="rect">
            <a:avLst/>
          </a:prstGeom>
          <a:noFill/>
        </p:spPr>
        <p:txBody>
          <a:bodyPr wrap="none" rtlCol="0">
            <a:spAutoFit/>
          </a:bodyPr>
          <a:lstStyle/>
          <a:p>
            <a:r>
              <a:rPr lang="en-US" dirty="0"/>
              <a:t>Compute including test, train, split</a:t>
            </a:r>
          </a:p>
        </p:txBody>
      </p:sp>
      <p:sp>
        <p:nvSpPr>
          <p:cNvPr id="13" name="Rectangle 12"/>
          <p:cNvSpPr/>
          <p:nvPr/>
        </p:nvSpPr>
        <p:spPr>
          <a:xfrm>
            <a:off x="5571232" y="3036579"/>
            <a:ext cx="2114699" cy="676131"/>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bg1"/>
                </a:solidFill>
              </a:rPr>
              <a:t>Pandas: Short </a:t>
            </a:r>
          </a:p>
          <a:p>
            <a:pPr algn="ctr"/>
            <a:r>
              <a:rPr lang="en-US" dirty="0">
                <a:solidFill>
                  <a:schemeClr val="bg1"/>
                </a:solidFill>
              </a:rPr>
              <a:t>Term Storage</a:t>
            </a:r>
          </a:p>
        </p:txBody>
      </p:sp>
      <p:sp>
        <p:nvSpPr>
          <p:cNvPr id="14" name="Rectangle 13"/>
          <p:cNvSpPr/>
          <p:nvPr/>
        </p:nvSpPr>
        <p:spPr>
          <a:xfrm>
            <a:off x="4140344" y="3753499"/>
            <a:ext cx="3545587" cy="676131"/>
          </a:xfrm>
          <a:prstGeom prst="rect">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Long Term Storage: SQL and File Formats (JSON, CSV, Excel)</a:t>
            </a:r>
          </a:p>
        </p:txBody>
      </p:sp>
      <p:cxnSp>
        <p:nvCxnSpPr>
          <p:cNvPr id="16" name="Straight Arrow Connector 15"/>
          <p:cNvCxnSpPr/>
          <p:nvPr/>
        </p:nvCxnSpPr>
        <p:spPr>
          <a:xfrm>
            <a:off x="4740093" y="3016222"/>
            <a:ext cx="0" cy="73727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5880318" y="2975433"/>
            <a:ext cx="0" cy="737277"/>
          </a:xfrm>
          <a:prstGeom prst="straightConnector1">
            <a:avLst/>
          </a:prstGeom>
          <a:ln>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486239" y="1961825"/>
            <a:ext cx="654104" cy="50522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3558237" y="2502331"/>
            <a:ext cx="654104"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761443" y="2461127"/>
            <a:ext cx="411376" cy="84549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8235610" y="1689626"/>
            <a:ext cx="1146583" cy="47383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Web</a:t>
            </a:r>
          </a:p>
        </p:txBody>
      </p:sp>
      <p:sp>
        <p:nvSpPr>
          <p:cNvPr id="33" name="TextBox 32"/>
          <p:cNvSpPr txBox="1"/>
          <p:nvPr/>
        </p:nvSpPr>
        <p:spPr>
          <a:xfrm>
            <a:off x="8023929" y="995972"/>
            <a:ext cx="1672253" cy="646331"/>
          </a:xfrm>
          <a:prstGeom prst="rect">
            <a:avLst/>
          </a:prstGeom>
          <a:noFill/>
        </p:spPr>
        <p:txBody>
          <a:bodyPr wrap="none" rtlCol="0">
            <a:spAutoFit/>
          </a:bodyPr>
          <a:lstStyle/>
          <a:p>
            <a:r>
              <a:rPr lang="en-US" dirty="0"/>
              <a:t>Possible Output</a:t>
            </a:r>
            <a:br>
              <a:rPr lang="en-US" dirty="0"/>
            </a:br>
            <a:r>
              <a:rPr lang="en-US" dirty="0"/>
              <a:t>Code Blocks</a:t>
            </a:r>
          </a:p>
        </p:txBody>
      </p:sp>
      <p:sp>
        <p:nvSpPr>
          <p:cNvPr id="34" name="Rectangle 33"/>
          <p:cNvSpPr/>
          <p:nvPr/>
        </p:nvSpPr>
        <p:spPr>
          <a:xfrm>
            <a:off x="8235610" y="2296270"/>
            <a:ext cx="1146583" cy="4738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Email</a:t>
            </a:r>
          </a:p>
        </p:txBody>
      </p:sp>
      <p:sp>
        <p:nvSpPr>
          <p:cNvPr id="35" name="Rectangle 34"/>
          <p:cNvSpPr/>
          <p:nvPr/>
        </p:nvSpPr>
        <p:spPr>
          <a:xfrm>
            <a:off x="8253250" y="3665905"/>
            <a:ext cx="1146583" cy="4738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Control</a:t>
            </a:r>
            <a:br>
              <a:rPr lang="en-US" dirty="0"/>
            </a:br>
            <a:r>
              <a:rPr lang="en-US" dirty="0"/>
              <a:t>Decision</a:t>
            </a:r>
          </a:p>
        </p:txBody>
      </p:sp>
      <p:sp>
        <p:nvSpPr>
          <p:cNvPr id="36" name="TextBox 35"/>
          <p:cNvSpPr txBox="1"/>
          <p:nvPr/>
        </p:nvSpPr>
        <p:spPr>
          <a:xfrm>
            <a:off x="8553122" y="3306619"/>
            <a:ext cx="344039" cy="369332"/>
          </a:xfrm>
          <a:prstGeom prst="rect">
            <a:avLst/>
          </a:prstGeom>
          <a:noFill/>
        </p:spPr>
        <p:txBody>
          <a:bodyPr wrap="none" rtlCol="0">
            <a:spAutoFit/>
          </a:bodyPr>
          <a:lstStyle/>
          <a:p>
            <a:r>
              <a:rPr lang="en-US" dirty="0"/>
              <a:t>…</a:t>
            </a:r>
          </a:p>
        </p:txBody>
      </p:sp>
      <p:sp>
        <p:nvSpPr>
          <p:cNvPr id="37" name="Rectangle 36"/>
          <p:cNvSpPr/>
          <p:nvPr/>
        </p:nvSpPr>
        <p:spPr>
          <a:xfrm>
            <a:off x="8229250" y="2918614"/>
            <a:ext cx="1146583" cy="4738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t>Chatbot</a:t>
            </a:r>
            <a:endParaRPr lang="en-US" dirty="0"/>
          </a:p>
        </p:txBody>
      </p:sp>
      <p:sp>
        <p:nvSpPr>
          <p:cNvPr id="38" name="Rectangle 37"/>
          <p:cNvSpPr/>
          <p:nvPr/>
        </p:nvSpPr>
        <p:spPr>
          <a:xfrm>
            <a:off x="3252694" y="5045372"/>
            <a:ext cx="5300427" cy="705646"/>
          </a:xfrm>
          <a:prstGeom prst="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Feedback from </a:t>
            </a:r>
            <a:br>
              <a:rPr lang="en-US" dirty="0"/>
            </a:br>
            <a:r>
              <a:rPr lang="en-US" dirty="0"/>
              <a:t>External System (World)</a:t>
            </a:r>
          </a:p>
        </p:txBody>
      </p:sp>
      <p:cxnSp>
        <p:nvCxnSpPr>
          <p:cNvPr id="43" name="Elbow Connector 42"/>
          <p:cNvCxnSpPr>
            <a:stCxn id="31" idx="3"/>
            <a:endCxn id="38" idx="3"/>
          </p:cNvCxnSpPr>
          <p:nvPr/>
        </p:nvCxnSpPr>
        <p:spPr>
          <a:xfrm flipH="1">
            <a:off x="8553121" y="2830647"/>
            <a:ext cx="922471" cy="2567548"/>
          </a:xfrm>
          <a:prstGeom prst="bentConnector3">
            <a:avLst>
              <a:gd name="adj1" fmla="val -2478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Elbow Connector 45"/>
          <p:cNvCxnSpPr>
            <a:stCxn id="38" idx="1"/>
          </p:cNvCxnSpPr>
          <p:nvPr/>
        </p:nvCxnSpPr>
        <p:spPr>
          <a:xfrm rot="10800000">
            <a:off x="1761427" y="2770140"/>
            <a:ext cx="1491266" cy="2628057"/>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1779066" y="2760083"/>
            <a:ext cx="3327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H="1">
            <a:off x="7721210" y="1961826"/>
            <a:ext cx="443838" cy="50663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7770195" y="2467049"/>
            <a:ext cx="483055"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H="1" flipV="1">
            <a:off x="7730674" y="2430222"/>
            <a:ext cx="434375" cy="60635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90717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Vivienne Ming: Face Recognition </a:t>
            </a:r>
            <a:br>
              <a:rPr lang="en-US" dirty="0" smtClean="0"/>
            </a:br>
            <a:r>
              <a:rPr lang="en-US" dirty="0" smtClean="0"/>
              <a:t>for Finding Refugees in Camps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3285" y="1237130"/>
            <a:ext cx="5405430" cy="4052047"/>
          </a:xfrm>
          <a:prstGeom prst="rect">
            <a:avLst/>
          </a:prstGeom>
        </p:spPr>
      </p:pic>
    </p:spTree>
    <p:extLst>
      <p:ext uri="{BB962C8B-B14F-4D97-AF65-F5344CB8AC3E}">
        <p14:creationId xmlns:p14="http://schemas.microsoft.com/office/powerpoint/2010/main" val="1827005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24000" y="9043"/>
            <a:ext cx="9144000" cy="684895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524000" y="1"/>
            <a:ext cx="9144000" cy="6857999"/>
          </a:xfrm>
        </p:spPr>
        <p:style>
          <a:lnRef idx="2">
            <a:schemeClr val="dk1">
              <a:shade val="50000"/>
            </a:schemeClr>
          </a:lnRef>
          <a:fillRef idx="1">
            <a:schemeClr val="dk1"/>
          </a:fillRef>
          <a:effectRef idx="0">
            <a:schemeClr val="dk1"/>
          </a:effectRef>
          <a:fontRef idx="minor">
            <a:schemeClr val="lt1"/>
          </a:fontRef>
        </p:style>
        <p:txBody>
          <a:bodyPr>
            <a:normAutofit fontScale="85000" lnSpcReduction="20000"/>
          </a:bodyPr>
          <a:lstStyle/>
          <a:p>
            <a:pPr marL="457200" indent="-457200">
              <a:spcAft>
                <a:spcPts val="1800"/>
              </a:spcAft>
              <a:buFont typeface="+mj-lt"/>
              <a:buAutoNum type="arabicPeriod"/>
            </a:pPr>
            <a:endParaRPr lang="en-US" dirty="0" smtClean="0"/>
          </a:p>
          <a:p>
            <a:pPr marL="0" indent="0">
              <a:spcAft>
                <a:spcPts val="1800"/>
              </a:spcAft>
              <a:buNone/>
            </a:pPr>
            <a:endParaRPr lang="en-US" dirty="0" smtClean="0"/>
          </a:p>
          <a:p>
            <a:pPr marL="457200" indent="-457200">
              <a:spcAft>
                <a:spcPts val="1800"/>
              </a:spcAft>
              <a:buFont typeface="+mj-lt"/>
              <a:buAutoNum type="arabicPeriod"/>
            </a:pPr>
            <a:r>
              <a:rPr lang="en-US" dirty="0" smtClean="0">
                <a:solidFill>
                  <a:srgbClr val="FFFFFF"/>
                </a:solidFill>
              </a:rPr>
              <a:t>Knowing your customer, </a:t>
            </a:r>
            <a:r>
              <a:rPr lang="en-US" dirty="0" smtClean="0">
                <a:solidFill>
                  <a:srgbClr val="FF0000"/>
                </a:solidFill>
              </a:rPr>
              <a:t>better targeting and relationship</a:t>
            </a:r>
            <a:r>
              <a:rPr lang="en-US" dirty="0" smtClean="0"/>
              <a:t/>
            </a:r>
            <a:br>
              <a:rPr lang="en-US" dirty="0" smtClean="0"/>
            </a:br>
            <a:r>
              <a:rPr lang="en-US" dirty="0" smtClean="0"/>
              <a:t> E.g. Target, Disney, Netflix</a:t>
            </a:r>
          </a:p>
          <a:p>
            <a:pPr marL="457200" indent="-457200">
              <a:spcAft>
                <a:spcPts val="1800"/>
              </a:spcAft>
              <a:buFont typeface="+mj-lt"/>
              <a:buAutoNum type="arabicPeriod"/>
            </a:pPr>
            <a:r>
              <a:rPr lang="en-US" dirty="0" smtClean="0"/>
              <a:t>Improving </a:t>
            </a:r>
            <a:r>
              <a:rPr lang="en-US" dirty="0" smtClean="0">
                <a:solidFill>
                  <a:srgbClr val="FF0000"/>
                </a:solidFill>
              </a:rPr>
              <a:t>physical</a:t>
            </a:r>
            <a:r>
              <a:rPr lang="en-US" dirty="0" smtClean="0"/>
              <a:t> product or servicer with </a:t>
            </a:r>
            <a:r>
              <a:rPr lang="en-US" dirty="0" smtClean="0">
                <a:solidFill>
                  <a:srgbClr val="FF0000"/>
                </a:solidFill>
              </a:rPr>
              <a:t>complimentary information</a:t>
            </a:r>
            <a:r>
              <a:rPr lang="en-US" dirty="0" smtClean="0"/>
              <a:t> </a:t>
            </a:r>
            <a:br>
              <a:rPr lang="en-US" dirty="0" smtClean="0"/>
            </a:br>
            <a:r>
              <a:rPr lang="en-US" dirty="0" smtClean="0"/>
              <a:t>E.g. UPS, FedEx</a:t>
            </a:r>
          </a:p>
          <a:p>
            <a:pPr marL="457200" indent="-457200">
              <a:spcAft>
                <a:spcPts val="1800"/>
              </a:spcAft>
              <a:buFont typeface="+mj-lt"/>
              <a:buAutoNum type="arabicPeriod"/>
            </a:pPr>
            <a:r>
              <a:rPr lang="en-US" dirty="0" smtClean="0"/>
              <a:t>Data-driven </a:t>
            </a:r>
            <a:r>
              <a:rPr lang="en-US" dirty="0" smtClean="0">
                <a:solidFill>
                  <a:srgbClr val="FF0000"/>
                </a:solidFill>
              </a:rPr>
              <a:t>reliability</a:t>
            </a:r>
            <a:r>
              <a:rPr lang="en-US" dirty="0"/>
              <a:t> </a:t>
            </a:r>
            <a:r>
              <a:rPr lang="en-US" dirty="0" smtClean="0"/>
              <a:t>or security  </a:t>
            </a:r>
            <a:br>
              <a:rPr lang="en-US" dirty="0" smtClean="0"/>
            </a:br>
            <a:r>
              <a:rPr lang="en-US" dirty="0" smtClean="0"/>
              <a:t>E.g. GE, BMW, Siemens</a:t>
            </a:r>
          </a:p>
          <a:p>
            <a:pPr marL="457200" indent="-457200">
              <a:spcAft>
                <a:spcPts val="1800"/>
              </a:spcAft>
              <a:buFont typeface="+mj-lt"/>
              <a:buAutoNum type="arabicPeriod"/>
            </a:pPr>
            <a:r>
              <a:rPr lang="en-US" dirty="0" smtClean="0"/>
              <a:t>Information </a:t>
            </a:r>
            <a:r>
              <a:rPr lang="en-US" dirty="0" smtClean="0">
                <a:solidFill>
                  <a:srgbClr val="FF0000"/>
                </a:solidFill>
              </a:rPr>
              <a:t>Brokers, Arbitrage, and Trading </a:t>
            </a:r>
            <a:r>
              <a:rPr lang="en-US" dirty="0" smtClean="0">
                <a:solidFill>
                  <a:schemeClr val="bg1"/>
                </a:solidFill>
              </a:rPr>
              <a:t>Opportunities</a:t>
            </a:r>
            <a:r>
              <a:rPr lang="en-US" dirty="0" smtClean="0">
                <a:solidFill>
                  <a:srgbClr val="FF0000"/>
                </a:solidFill>
              </a:rPr>
              <a:t> </a:t>
            </a:r>
            <a:r>
              <a:rPr lang="en-US" dirty="0" smtClean="0"/>
              <a:t/>
            </a:r>
            <a:br>
              <a:rPr lang="en-US" dirty="0" smtClean="0"/>
            </a:br>
            <a:r>
              <a:rPr lang="en-US" dirty="0" smtClean="0"/>
              <a:t>E.g. Investment funds.</a:t>
            </a:r>
          </a:p>
          <a:p>
            <a:pPr marL="457200" indent="-457200">
              <a:spcAft>
                <a:spcPts val="1800"/>
              </a:spcAft>
              <a:buFont typeface="+mj-lt"/>
              <a:buAutoNum type="arabicPeriod"/>
            </a:pPr>
            <a:r>
              <a:rPr lang="en-US" dirty="0" smtClean="0"/>
              <a:t>Improving the </a:t>
            </a:r>
            <a:r>
              <a:rPr lang="en-US" dirty="0" smtClean="0">
                <a:solidFill>
                  <a:srgbClr val="FF0000"/>
                </a:solidFill>
              </a:rPr>
              <a:t>customer journey</a:t>
            </a:r>
            <a:r>
              <a:rPr lang="en-US" dirty="0" smtClean="0"/>
              <a:t>/experience</a:t>
            </a:r>
            <a:br>
              <a:rPr lang="en-US" dirty="0" smtClean="0"/>
            </a:br>
            <a:r>
              <a:rPr lang="en-US" dirty="0" smtClean="0"/>
              <a:t>E.g. Harrah’s</a:t>
            </a:r>
          </a:p>
          <a:p>
            <a:pPr marL="457200" indent="-457200">
              <a:spcAft>
                <a:spcPts val="1800"/>
              </a:spcAft>
              <a:buFont typeface="+mj-lt"/>
              <a:buAutoNum type="arabicPeriod"/>
            </a:pPr>
            <a:r>
              <a:rPr lang="en-US" dirty="0"/>
              <a:t>Functional Applications: </a:t>
            </a:r>
            <a:r>
              <a:rPr lang="en-US" dirty="0">
                <a:solidFill>
                  <a:srgbClr val="FF0000"/>
                </a:solidFill>
              </a:rPr>
              <a:t>HR/Hiring</a:t>
            </a:r>
            <a:r>
              <a:rPr lang="en-US" dirty="0"/>
              <a:t>, Operations etc</a:t>
            </a:r>
            <a:r>
              <a:rPr lang="en-US" dirty="0" smtClean="0"/>
              <a:t>.</a:t>
            </a:r>
            <a:r>
              <a:rPr lang="en-US" dirty="0"/>
              <a:t/>
            </a:r>
            <a:br>
              <a:rPr lang="en-US" dirty="0"/>
            </a:br>
            <a:r>
              <a:rPr lang="en-US" dirty="0" smtClean="0"/>
              <a:t>E.g. </a:t>
            </a:r>
            <a:r>
              <a:rPr lang="en-US" dirty="0" err="1"/>
              <a:t>Walmart</a:t>
            </a:r>
            <a:r>
              <a:rPr lang="en-US" dirty="0"/>
              <a:t>, Baseball, </a:t>
            </a:r>
            <a:r>
              <a:rPr lang="en-US" dirty="0" smtClean="0"/>
              <a:t>Sports</a:t>
            </a:r>
            <a:endParaRPr lang="en-US" dirty="0"/>
          </a:p>
          <a:p>
            <a:pPr marL="457200" indent="-457200">
              <a:spcAft>
                <a:spcPts val="1800"/>
              </a:spcAft>
              <a:buFont typeface="+mj-lt"/>
              <a:buAutoNum type="arabicPeriod"/>
            </a:pPr>
            <a:r>
              <a:rPr lang="en-US" dirty="0"/>
              <a:t>Efficiency or </a:t>
            </a:r>
            <a:r>
              <a:rPr lang="en-US" dirty="0" smtClean="0"/>
              <a:t>better performance </a:t>
            </a:r>
            <a:r>
              <a:rPr lang="en-US" dirty="0">
                <a:solidFill>
                  <a:srgbClr val="FF0000"/>
                </a:solidFill>
              </a:rPr>
              <a:t>per dollar </a:t>
            </a:r>
            <a:r>
              <a:rPr lang="en-US" dirty="0" smtClean="0">
                <a:solidFill>
                  <a:srgbClr val="FF0000"/>
                </a:solidFill>
              </a:rPr>
              <a:t>cost</a:t>
            </a:r>
            <a:r>
              <a:rPr lang="en-US" dirty="0"/>
              <a:t/>
            </a:r>
            <a:br>
              <a:rPr lang="en-US" dirty="0"/>
            </a:br>
            <a:r>
              <a:rPr lang="en-US" dirty="0" smtClean="0"/>
              <a:t>E.g. </a:t>
            </a:r>
            <a:r>
              <a:rPr lang="en-US" dirty="0"/>
              <a:t>General IT, SAP, </a:t>
            </a:r>
            <a:r>
              <a:rPr lang="en-US" dirty="0" err="1"/>
              <a:t>etc</a:t>
            </a:r>
            <a:endParaRPr lang="en-US" dirty="0"/>
          </a:p>
          <a:p>
            <a:pPr marL="457200" indent="-457200">
              <a:spcAft>
                <a:spcPts val="1800"/>
              </a:spcAft>
              <a:buFont typeface="+mj-lt"/>
              <a:buAutoNum type="arabicPeriod"/>
            </a:pPr>
            <a:r>
              <a:rPr lang="en-US" dirty="0" smtClean="0"/>
              <a:t>Risk Management, regulation, and </a:t>
            </a:r>
            <a:r>
              <a:rPr lang="en-US" dirty="0" smtClean="0">
                <a:solidFill>
                  <a:srgbClr val="FF0000"/>
                </a:solidFill>
              </a:rPr>
              <a:t>compliance</a:t>
            </a:r>
            <a:r>
              <a:rPr lang="en-US" dirty="0" smtClean="0"/>
              <a:t/>
            </a:r>
            <a:br>
              <a:rPr lang="en-US" dirty="0" smtClean="0"/>
            </a:br>
            <a:r>
              <a:rPr lang="en-US" dirty="0" smtClean="0"/>
              <a:t>E.g. Compliance 360</a:t>
            </a:r>
          </a:p>
          <a:p>
            <a:pPr marL="457200" indent="-457200">
              <a:spcAft>
                <a:spcPts val="1800"/>
              </a:spcAft>
              <a:buNone/>
            </a:pPr>
            <a:endParaRPr lang="en-US" dirty="0" smtClean="0"/>
          </a:p>
          <a:p>
            <a:pPr marL="457200" indent="-457200">
              <a:spcAft>
                <a:spcPts val="1800"/>
              </a:spcAft>
              <a:buFont typeface="+mj-lt"/>
              <a:buAutoNum type="arabicPeriod"/>
            </a:pPr>
            <a:endParaRPr lang="en-US" dirty="0"/>
          </a:p>
        </p:txBody>
      </p:sp>
      <p:sp>
        <p:nvSpPr>
          <p:cNvPr id="2" name="Title 1"/>
          <p:cNvSpPr>
            <a:spLocks noGrp="1"/>
          </p:cNvSpPr>
          <p:nvPr>
            <p:ph type="title"/>
          </p:nvPr>
        </p:nvSpPr>
        <p:spPr>
          <a:xfrm>
            <a:off x="2006600" y="147638"/>
            <a:ext cx="8229600" cy="668408"/>
          </a:xfrm>
        </p:spPr>
        <p:style>
          <a:lnRef idx="2">
            <a:schemeClr val="dk1"/>
          </a:lnRef>
          <a:fillRef idx="1">
            <a:schemeClr val="lt1"/>
          </a:fillRef>
          <a:effectRef idx="0">
            <a:schemeClr val="dk1"/>
          </a:effectRef>
          <a:fontRef idx="minor">
            <a:schemeClr val="dk1"/>
          </a:fontRef>
        </p:style>
        <p:txBody>
          <a:bodyPr>
            <a:noAutofit/>
          </a:bodyPr>
          <a:lstStyle/>
          <a:p>
            <a:r>
              <a:rPr lang="en-US" sz="3800" b="1" dirty="0"/>
              <a:t>Top 8 Business Models Using Data</a:t>
            </a:r>
          </a:p>
        </p:txBody>
      </p:sp>
      <p:pic>
        <p:nvPicPr>
          <p:cNvPr id="5" name="Picture 4" descr="300px-Target_logo.svg_1.png"/>
          <p:cNvPicPr>
            <a:picLocks noChangeAspect="1"/>
          </p:cNvPicPr>
          <p:nvPr/>
        </p:nvPicPr>
        <p:blipFill>
          <a:blip r:embed="rId2"/>
          <a:stretch>
            <a:fillRect/>
          </a:stretch>
        </p:blipFill>
        <p:spPr>
          <a:xfrm>
            <a:off x="6692150" y="5537875"/>
            <a:ext cx="763724" cy="1015754"/>
          </a:xfrm>
          <a:prstGeom prst="rect">
            <a:avLst/>
          </a:prstGeom>
        </p:spPr>
      </p:pic>
      <p:pic>
        <p:nvPicPr>
          <p:cNvPr id="6" name="Picture 5"/>
          <p:cNvPicPr>
            <a:picLocks noChangeAspect="1"/>
          </p:cNvPicPr>
          <p:nvPr/>
        </p:nvPicPr>
        <p:blipFill>
          <a:blip r:embed="rId3"/>
          <a:stretch>
            <a:fillRect/>
          </a:stretch>
        </p:blipFill>
        <p:spPr>
          <a:xfrm>
            <a:off x="9626238" y="3683001"/>
            <a:ext cx="648555" cy="771339"/>
          </a:xfrm>
          <a:prstGeom prst="rect">
            <a:avLst/>
          </a:prstGeom>
        </p:spPr>
      </p:pic>
      <p:pic>
        <p:nvPicPr>
          <p:cNvPr id="7" name="Picture 6"/>
          <p:cNvPicPr>
            <a:picLocks noChangeAspect="1"/>
          </p:cNvPicPr>
          <p:nvPr/>
        </p:nvPicPr>
        <p:blipFill>
          <a:blip r:embed="rId4"/>
          <a:stretch>
            <a:fillRect/>
          </a:stretch>
        </p:blipFill>
        <p:spPr>
          <a:xfrm>
            <a:off x="8103262" y="3806877"/>
            <a:ext cx="647462" cy="647462"/>
          </a:xfrm>
          <a:prstGeom prst="rect">
            <a:avLst/>
          </a:prstGeom>
        </p:spPr>
      </p:pic>
      <p:pic>
        <p:nvPicPr>
          <p:cNvPr id="9" name="Picture 8" descr="295px-Harrah's_logo.svg.png"/>
          <p:cNvPicPr>
            <a:picLocks noChangeAspect="1"/>
          </p:cNvPicPr>
          <p:nvPr/>
        </p:nvPicPr>
        <p:blipFill>
          <a:blip r:embed="rId5"/>
          <a:stretch>
            <a:fillRect/>
          </a:stretch>
        </p:blipFill>
        <p:spPr>
          <a:xfrm>
            <a:off x="7455874" y="4700910"/>
            <a:ext cx="1407738" cy="591727"/>
          </a:xfrm>
          <a:prstGeom prst="rect">
            <a:avLst/>
          </a:prstGeom>
        </p:spPr>
      </p:pic>
      <p:pic>
        <p:nvPicPr>
          <p:cNvPr id="10" name="Picture 9"/>
          <p:cNvPicPr>
            <a:picLocks noChangeAspect="1"/>
          </p:cNvPicPr>
          <p:nvPr/>
        </p:nvPicPr>
        <p:blipFill>
          <a:blip r:embed="rId6"/>
          <a:stretch>
            <a:fillRect/>
          </a:stretch>
        </p:blipFill>
        <p:spPr>
          <a:xfrm>
            <a:off x="9358335" y="4996773"/>
            <a:ext cx="1073109" cy="541102"/>
          </a:xfrm>
          <a:prstGeom prst="rect">
            <a:avLst/>
          </a:prstGeom>
        </p:spPr>
      </p:pic>
      <p:pic>
        <p:nvPicPr>
          <p:cNvPr id="11" name="Picture 10"/>
          <p:cNvPicPr>
            <a:picLocks noChangeAspect="1"/>
          </p:cNvPicPr>
          <p:nvPr/>
        </p:nvPicPr>
        <p:blipFill>
          <a:blip r:embed="rId7"/>
          <a:stretch>
            <a:fillRect/>
          </a:stretch>
        </p:blipFill>
        <p:spPr>
          <a:xfrm>
            <a:off x="8718853" y="2916227"/>
            <a:ext cx="1712590" cy="343178"/>
          </a:xfrm>
          <a:prstGeom prst="rect">
            <a:avLst/>
          </a:prstGeom>
        </p:spPr>
      </p:pic>
      <p:pic>
        <p:nvPicPr>
          <p:cNvPr id="16" name="Picture 15" descr="Unknown.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6113" y="5781342"/>
            <a:ext cx="1710124" cy="497416"/>
          </a:xfrm>
          <a:prstGeom prst="rect">
            <a:avLst/>
          </a:prstGeom>
        </p:spPr>
      </p:pic>
    </p:spTree>
    <p:extLst>
      <p:ext uri="{BB962C8B-B14F-4D97-AF65-F5344CB8AC3E}">
        <p14:creationId xmlns:p14="http://schemas.microsoft.com/office/powerpoint/2010/main" val="176297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Your Project Can also use a Data System for Social Impact</a:t>
            </a:r>
            <a:endParaRPr lang="en-US" dirty="0"/>
          </a:p>
        </p:txBody>
      </p:sp>
      <p:sp>
        <p:nvSpPr>
          <p:cNvPr id="3" name="Content Placeholder 2"/>
          <p:cNvSpPr>
            <a:spLocks noGrp="1"/>
          </p:cNvSpPr>
          <p:nvPr>
            <p:ph idx="1"/>
          </p:nvPr>
        </p:nvSpPr>
        <p:spPr>
          <a:xfrm>
            <a:off x="1981201" y="983202"/>
            <a:ext cx="4276165" cy="4886694"/>
          </a:xfrm>
        </p:spPr>
        <p:txBody>
          <a:bodyPr>
            <a:normAutofit lnSpcReduction="10000"/>
          </a:bodyPr>
          <a:lstStyle/>
          <a:p>
            <a:pPr marL="0" indent="0">
              <a:buNone/>
            </a:pPr>
            <a:endParaRPr lang="en-US" dirty="0" smtClean="0"/>
          </a:p>
          <a:p>
            <a:r>
              <a:rPr lang="en-US" dirty="0" smtClean="0"/>
              <a:t>Financial inclusion</a:t>
            </a:r>
          </a:p>
          <a:p>
            <a:endParaRPr lang="en-US" dirty="0"/>
          </a:p>
          <a:p>
            <a:r>
              <a:rPr lang="en-US" dirty="0" smtClean="0"/>
              <a:t>Health</a:t>
            </a:r>
          </a:p>
          <a:p>
            <a:endParaRPr lang="en-US" dirty="0"/>
          </a:p>
          <a:p>
            <a:r>
              <a:rPr lang="en-US" dirty="0" smtClean="0"/>
              <a:t>Aid to  underprivileged</a:t>
            </a:r>
            <a:endParaRPr lang="en-US" dirty="0"/>
          </a:p>
          <a:p>
            <a:endParaRPr lang="en-US" dirty="0" smtClean="0"/>
          </a:p>
          <a:p>
            <a:r>
              <a:rPr lang="en-US" dirty="0" smtClean="0"/>
              <a:t>Joining data for a research purpose</a:t>
            </a:r>
          </a:p>
          <a:p>
            <a:endParaRPr lang="en-US" dirty="0"/>
          </a:p>
          <a:p>
            <a:r>
              <a:rPr lang="en-US" dirty="0" smtClean="0"/>
              <a:t>Justice</a:t>
            </a:r>
          </a:p>
          <a:p>
            <a:endParaRPr lang="en-US" dirty="0"/>
          </a:p>
          <a:p>
            <a:r>
              <a:rPr lang="en-US" dirty="0" smtClean="0"/>
              <a:t>Environment</a:t>
            </a:r>
          </a:p>
          <a:p>
            <a:endParaRPr lang="en-US" dirty="0"/>
          </a:p>
          <a:p>
            <a:r>
              <a:rPr lang="mr-IN" dirty="0" smtClean="0"/>
              <a:t>…</a:t>
            </a:r>
            <a:endParaRPr lang="en-US" dirty="0"/>
          </a:p>
        </p:txBody>
      </p:sp>
      <p:pic>
        <p:nvPicPr>
          <p:cNvPr id="5" name="Picture 4"/>
          <p:cNvPicPr>
            <a:picLocks noChangeAspect="1"/>
          </p:cNvPicPr>
          <p:nvPr/>
        </p:nvPicPr>
        <p:blipFill>
          <a:blip r:embed="rId2"/>
          <a:stretch>
            <a:fillRect/>
          </a:stretch>
        </p:blipFill>
        <p:spPr>
          <a:xfrm>
            <a:off x="6756036" y="2065147"/>
            <a:ext cx="3273902" cy="2178633"/>
          </a:xfrm>
          <a:prstGeom prst="rect">
            <a:avLst/>
          </a:prstGeom>
        </p:spPr>
      </p:pic>
    </p:spTree>
    <p:extLst>
      <p:ext uri="{BB962C8B-B14F-4D97-AF65-F5344CB8AC3E}">
        <p14:creationId xmlns:p14="http://schemas.microsoft.com/office/powerpoint/2010/main" val="1512947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Your Project </a:t>
            </a:r>
            <a:r>
              <a:rPr lang="mr-IN" dirty="0" smtClean="0"/>
              <a:t>–</a:t>
            </a:r>
            <a:r>
              <a:rPr lang="en-US" dirty="0" smtClean="0"/>
              <a:t> By Next week</a:t>
            </a:r>
            <a:endParaRPr lang="en-US" dirty="0"/>
          </a:p>
        </p:txBody>
      </p:sp>
      <p:sp>
        <p:nvSpPr>
          <p:cNvPr id="3" name="Content Placeholder 2"/>
          <p:cNvSpPr>
            <a:spLocks noGrp="1"/>
          </p:cNvSpPr>
          <p:nvPr>
            <p:ph idx="1"/>
          </p:nvPr>
        </p:nvSpPr>
        <p:spPr/>
        <p:txBody>
          <a:bodyPr/>
          <a:lstStyle/>
          <a:p>
            <a:pPr>
              <a:spcBef>
                <a:spcPts val="1200"/>
              </a:spcBef>
            </a:pPr>
            <a:endParaRPr lang="en-US" dirty="0" smtClean="0"/>
          </a:p>
          <a:p>
            <a:pPr>
              <a:spcBef>
                <a:spcPts val="1200"/>
              </a:spcBef>
            </a:pPr>
            <a:r>
              <a:rPr lang="en-US" dirty="0" smtClean="0"/>
              <a:t>Come up with 3 </a:t>
            </a:r>
            <a:r>
              <a:rPr lang="en-US" dirty="0"/>
              <a:t>ideas for class projects in 1-3 sentences</a:t>
            </a:r>
            <a:r>
              <a:rPr lang="en-US" dirty="0" smtClean="0"/>
              <a:t>.</a:t>
            </a:r>
          </a:p>
          <a:p>
            <a:pPr>
              <a:spcBef>
                <a:spcPts val="1200"/>
              </a:spcBef>
            </a:pPr>
            <a:r>
              <a:rPr lang="en-US" dirty="0" smtClean="0"/>
              <a:t>A systems or application you will build</a:t>
            </a:r>
            <a:endParaRPr lang="en-US" dirty="0"/>
          </a:p>
          <a:p>
            <a:pPr>
              <a:spcBef>
                <a:spcPts val="1200"/>
              </a:spcBef>
            </a:pPr>
            <a:r>
              <a:rPr lang="en-US" b="1" dirty="0"/>
              <a:t>Communicate: </a:t>
            </a:r>
            <a:r>
              <a:rPr lang="en-US" dirty="0"/>
              <a:t>WHO the project is for, WHAT will it do, WHY this is needed/valuable.</a:t>
            </a:r>
          </a:p>
          <a:p>
            <a:endParaRPr lang="en-US" dirty="0"/>
          </a:p>
        </p:txBody>
      </p:sp>
      <p:sp>
        <p:nvSpPr>
          <p:cNvPr id="4" name="TextBox 3"/>
          <p:cNvSpPr txBox="1"/>
          <p:nvPr/>
        </p:nvSpPr>
        <p:spPr>
          <a:xfrm>
            <a:off x="6096000" y="5486399"/>
            <a:ext cx="4157292" cy="369332"/>
          </a:xfrm>
          <a:prstGeom prst="rect">
            <a:avLst/>
          </a:prstGeom>
          <a:noFill/>
        </p:spPr>
        <p:txBody>
          <a:bodyPr wrap="none" rtlCol="0">
            <a:spAutoFit/>
          </a:bodyPr>
          <a:lstStyle/>
          <a:p>
            <a:r>
              <a:rPr lang="en-US" dirty="0"/>
              <a:t>Same instructions are in HW 1 Assignment</a:t>
            </a:r>
          </a:p>
        </p:txBody>
      </p:sp>
    </p:spTree>
    <p:extLst>
      <p:ext uri="{BB962C8B-B14F-4D97-AF65-F5344CB8AC3E}">
        <p14:creationId xmlns:p14="http://schemas.microsoft.com/office/powerpoint/2010/main" val="1906235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2089135" y="91085"/>
            <a:ext cx="8229600" cy="668408"/>
          </a:xfrm>
        </p:spPr>
        <p:txBody>
          <a:bodyPr>
            <a:noAutofit/>
          </a:bodyPr>
          <a:lstStyle/>
          <a:p>
            <a:r>
              <a:rPr lang="en-US" sz="3800" b="1" dirty="0" smtClean="0"/>
              <a:t>Reminder: A </a:t>
            </a:r>
            <a:r>
              <a:rPr lang="en-US" sz="3800" b="1" dirty="0"/>
              <a:t>High Level Framework </a:t>
            </a:r>
          </a:p>
        </p:txBody>
      </p:sp>
      <p:sp>
        <p:nvSpPr>
          <p:cNvPr id="26" name="TextBox 25"/>
          <p:cNvSpPr txBox="1"/>
          <p:nvPr/>
        </p:nvSpPr>
        <p:spPr>
          <a:xfrm>
            <a:off x="1833486" y="1579874"/>
            <a:ext cx="1793881" cy="36933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139700" indent="-139700">
              <a:buFont typeface="Arial" charset="0"/>
              <a:buChar char="•"/>
            </a:pPr>
            <a:r>
              <a:rPr lang="en-US" dirty="0"/>
              <a:t>Objects</a:t>
            </a:r>
          </a:p>
          <a:p>
            <a:pPr marL="139700" indent="-139700">
              <a:buFont typeface="Arial" charset="0"/>
              <a:buChar char="•"/>
            </a:pPr>
            <a:endParaRPr lang="en-US" dirty="0"/>
          </a:p>
          <a:p>
            <a:pPr marL="139700" indent="-139700">
              <a:buFont typeface="Arial" charset="0"/>
              <a:buChar char="•"/>
            </a:pPr>
            <a:r>
              <a:rPr lang="en-US" dirty="0"/>
              <a:t>Events / Experiments</a:t>
            </a:r>
          </a:p>
          <a:p>
            <a:pPr marL="139700" indent="-139700">
              <a:buFont typeface="Arial" charset="0"/>
              <a:buChar char="•"/>
            </a:pPr>
            <a:endParaRPr lang="en-US" dirty="0"/>
          </a:p>
          <a:p>
            <a:pPr marL="139700" indent="-139700">
              <a:buFont typeface="Arial" charset="0"/>
              <a:buChar char="•"/>
            </a:pPr>
            <a:r>
              <a:rPr lang="en-US" dirty="0"/>
              <a:t>People / Customers</a:t>
            </a:r>
          </a:p>
          <a:p>
            <a:pPr marL="139700" indent="-139700">
              <a:buFont typeface="Arial" charset="0"/>
              <a:buChar char="•"/>
            </a:pPr>
            <a:endParaRPr lang="en-US" dirty="0"/>
          </a:p>
          <a:p>
            <a:pPr marL="139700" indent="-139700">
              <a:buFont typeface="Arial" charset="0"/>
              <a:buChar char="•"/>
            </a:pPr>
            <a:r>
              <a:rPr lang="en-US" dirty="0"/>
              <a:t>Products</a:t>
            </a:r>
          </a:p>
          <a:p>
            <a:pPr marL="139700" indent="-139700">
              <a:buFont typeface="Arial" charset="0"/>
              <a:buChar char="•"/>
            </a:pPr>
            <a:endParaRPr lang="en-US" dirty="0"/>
          </a:p>
          <a:p>
            <a:pPr marL="139700" indent="-139700">
              <a:buFont typeface="Arial" charset="0"/>
              <a:buChar char="•"/>
            </a:pPr>
            <a:r>
              <a:rPr lang="en-US" dirty="0"/>
              <a:t>Stocks</a:t>
            </a:r>
          </a:p>
          <a:p>
            <a:pPr marL="139700" indent="-139700">
              <a:buFont typeface="Arial" charset="0"/>
              <a:buChar char="•"/>
            </a:pPr>
            <a:endParaRPr lang="en-US" dirty="0"/>
          </a:p>
          <a:p>
            <a:pPr marL="139700" indent="-139700">
              <a:buFont typeface="Arial" charset="0"/>
              <a:buChar char="•"/>
            </a:pPr>
            <a:r>
              <a:rPr lang="en-US" dirty="0"/>
              <a:t>…</a:t>
            </a:r>
          </a:p>
        </p:txBody>
      </p:sp>
      <p:sp>
        <p:nvSpPr>
          <p:cNvPr id="27" name="TextBox 26"/>
          <p:cNvSpPr txBox="1"/>
          <p:nvPr/>
        </p:nvSpPr>
        <p:spPr>
          <a:xfrm>
            <a:off x="1833486" y="1095118"/>
            <a:ext cx="1225913" cy="369332"/>
          </a:xfrm>
          <a:prstGeom prst="rect">
            <a:avLst/>
          </a:prstGeom>
          <a:noFill/>
        </p:spPr>
        <p:txBody>
          <a:bodyPr wrap="none" rtlCol="0">
            <a:spAutoFit/>
          </a:bodyPr>
          <a:lstStyle/>
          <a:p>
            <a:r>
              <a:rPr lang="en-US" b="1" dirty="0"/>
              <a:t>In Real Life</a:t>
            </a:r>
          </a:p>
        </p:txBody>
      </p:sp>
      <p:pic>
        <p:nvPicPr>
          <p:cNvPr id="28" name="Picture 27" descr="scr_6_11.gif"/>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51134" y="1715534"/>
            <a:ext cx="2951855" cy="1896567"/>
          </a:xfrm>
          <a:prstGeom prst="rect">
            <a:avLst/>
          </a:prstGeom>
        </p:spPr>
      </p:pic>
      <p:cxnSp>
        <p:nvCxnSpPr>
          <p:cNvPr id="29" name="Straight Arrow Connector 28"/>
          <p:cNvCxnSpPr/>
          <p:nvPr/>
        </p:nvCxnSpPr>
        <p:spPr>
          <a:xfrm>
            <a:off x="5722259" y="1439621"/>
            <a:ext cx="371871" cy="264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719392" y="958086"/>
            <a:ext cx="1986185" cy="646331"/>
          </a:xfrm>
          <a:prstGeom prst="rect">
            <a:avLst/>
          </a:prstGeom>
          <a:noFill/>
        </p:spPr>
        <p:txBody>
          <a:bodyPr wrap="none" rtlCol="0">
            <a:spAutoFit/>
          </a:bodyPr>
          <a:lstStyle/>
          <a:p>
            <a:r>
              <a:rPr lang="en-US" b="1" dirty="0"/>
              <a:t>Features, but also </a:t>
            </a:r>
            <a:br>
              <a:rPr lang="en-US" b="1" dirty="0"/>
            </a:br>
            <a:r>
              <a:rPr lang="en-US" b="1" dirty="0"/>
              <a:t>loss of information</a:t>
            </a:r>
          </a:p>
        </p:txBody>
      </p:sp>
      <p:sp>
        <p:nvSpPr>
          <p:cNvPr id="31" name="TextBox 30"/>
          <p:cNvSpPr txBox="1"/>
          <p:nvPr/>
        </p:nvSpPr>
        <p:spPr>
          <a:xfrm>
            <a:off x="4951134" y="1722466"/>
            <a:ext cx="2951855" cy="3416320"/>
          </a:xfrm>
          <a:prstGeom prst="rect">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a:p>
            <a:endParaRPr lang="en-US" dirty="0"/>
          </a:p>
          <a:p>
            <a:endParaRPr lang="en-US" dirty="0"/>
          </a:p>
          <a:p>
            <a:r>
              <a:rPr lang="en-US" dirty="0"/>
              <a:t>	In Sample</a:t>
            </a:r>
          </a:p>
          <a:p>
            <a:endParaRPr lang="en-US" dirty="0"/>
          </a:p>
          <a:p>
            <a:endParaRPr lang="en-US" dirty="0"/>
          </a:p>
          <a:p>
            <a:endParaRPr lang="en-US" dirty="0"/>
          </a:p>
          <a:p>
            <a:endParaRPr lang="en-US" dirty="0"/>
          </a:p>
          <a:p>
            <a:endParaRPr lang="en-US" dirty="0"/>
          </a:p>
          <a:p>
            <a:r>
              <a:rPr lang="en-US" dirty="0"/>
              <a:t>	Out of Sample</a:t>
            </a:r>
          </a:p>
          <a:p>
            <a:endParaRPr lang="en-US" dirty="0"/>
          </a:p>
          <a:p>
            <a:endParaRPr lang="en-US" dirty="0"/>
          </a:p>
        </p:txBody>
      </p:sp>
      <p:sp>
        <p:nvSpPr>
          <p:cNvPr id="32" name="Rectangle 31"/>
          <p:cNvSpPr/>
          <p:nvPr/>
        </p:nvSpPr>
        <p:spPr>
          <a:xfrm>
            <a:off x="4398491" y="1722467"/>
            <a:ext cx="552642" cy="34163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Person 1</a:t>
            </a:r>
          </a:p>
          <a:p>
            <a:pPr algn="ctr"/>
            <a:r>
              <a:rPr lang="en-US" sz="800" dirty="0"/>
              <a:t>Person 2</a:t>
            </a:r>
          </a:p>
          <a:p>
            <a:pPr algn="ctr"/>
            <a:r>
              <a:rPr lang="en-US" sz="800" dirty="0"/>
              <a:t>Person 3</a:t>
            </a:r>
          </a:p>
          <a:p>
            <a:pPr algn="ctr"/>
            <a:endParaRPr lang="en-US" sz="800" dirty="0"/>
          </a:p>
          <a:p>
            <a:pPr algn="ctr"/>
            <a:endParaRPr lang="en-US" sz="800" dirty="0"/>
          </a:p>
          <a:p>
            <a:pPr algn="ctr"/>
            <a:r>
              <a:rPr lang="en-US" sz="800" dirty="0"/>
              <a:t>.</a:t>
            </a:r>
          </a:p>
          <a:p>
            <a:pPr algn="ctr"/>
            <a:r>
              <a:rPr lang="en-US" sz="800" dirty="0"/>
              <a:t>.</a:t>
            </a:r>
          </a:p>
          <a:p>
            <a:pPr algn="ctr"/>
            <a:r>
              <a:rPr lang="en-US" sz="800" dirty="0"/>
              <a:t>.</a:t>
            </a:r>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r>
              <a:rPr lang="en-US" sz="800" dirty="0"/>
              <a:t>Person N</a:t>
            </a:r>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dirty="0"/>
          </a:p>
        </p:txBody>
      </p:sp>
      <p:cxnSp>
        <p:nvCxnSpPr>
          <p:cNvPr id="33" name="Straight Arrow Connector 32"/>
          <p:cNvCxnSpPr/>
          <p:nvPr/>
        </p:nvCxnSpPr>
        <p:spPr>
          <a:xfrm flipV="1">
            <a:off x="3041006" y="2304293"/>
            <a:ext cx="1492793" cy="9526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7284750" y="2670114"/>
            <a:ext cx="14475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8821942" y="2228342"/>
            <a:ext cx="1880079" cy="2831544"/>
          </a:xfrm>
          <a:prstGeom prst="rect">
            <a:avLst/>
          </a:prstGeom>
          <a:noFill/>
        </p:spPr>
        <p:txBody>
          <a:bodyPr wrap="square" rtlCol="0">
            <a:spAutoFit/>
          </a:bodyPr>
          <a:lstStyle/>
          <a:p>
            <a:r>
              <a:rPr lang="en-US" b="1" dirty="0"/>
              <a:t>- Characteristics</a:t>
            </a:r>
          </a:p>
          <a:p>
            <a:r>
              <a:rPr lang="en-US" b="1" dirty="0"/>
              <a:t>- Patterns</a:t>
            </a:r>
          </a:p>
          <a:p>
            <a:r>
              <a:rPr lang="en-US" b="1" dirty="0"/>
              <a:t>- Models</a:t>
            </a:r>
          </a:p>
          <a:p>
            <a:endParaRPr lang="en-US" sz="800" b="1" dirty="0"/>
          </a:p>
          <a:p>
            <a:endParaRPr lang="en-US" sz="800" b="1" dirty="0"/>
          </a:p>
          <a:p>
            <a:endParaRPr lang="en-US" b="1" dirty="0"/>
          </a:p>
          <a:p>
            <a:r>
              <a:rPr lang="en-US" b="1" dirty="0"/>
              <a:t>- Predictions</a:t>
            </a:r>
          </a:p>
          <a:p>
            <a:r>
              <a:rPr lang="en-US" b="1" dirty="0"/>
              <a:t>- Similarities</a:t>
            </a:r>
          </a:p>
          <a:p>
            <a:r>
              <a:rPr lang="en-US" b="1" dirty="0"/>
              <a:t>- Differences</a:t>
            </a:r>
          </a:p>
          <a:p>
            <a:r>
              <a:rPr lang="en-US" b="1" dirty="0"/>
              <a:t>- Distance </a:t>
            </a:r>
          </a:p>
          <a:p>
            <a:endParaRPr lang="en-US" b="1" dirty="0"/>
          </a:p>
        </p:txBody>
      </p:sp>
      <p:cxnSp>
        <p:nvCxnSpPr>
          <p:cNvPr id="36" name="Straight Arrow Connector 35"/>
          <p:cNvCxnSpPr/>
          <p:nvPr/>
        </p:nvCxnSpPr>
        <p:spPr>
          <a:xfrm>
            <a:off x="7437150" y="4190125"/>
            <a:ext cx="12951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8210466" y="958086"/>
            <a:ext cx="2138278" cy="646331"/>
          </a:xfrm>
          <a:prstGeom prst="rect">
            <a:avLst/>
          </a:prstGeom>
          <a:noFill/>
        </p:spPr>
        <p:txBody>
          <a:bodyPr wrap="none" rtlCol="0">
            <a:spAutoFit/>
          </a:bodyPr>
          <a:lstStyle/>
          <a:p>
            <a:r>
              <a:rPr lang="en-US" b="1" dirty="0"/>
              <a:t>Some data </a:t>
            </a:r>
            <a:br>
              <a:rPr lang="en-US" b="1" dirty="0"/>
            </a:br>
            <a:r>
              <a:rPr lang="en-US" b="1" dirty="0"/>
              <a:t>has observed results</a:t>
            </a:r>
          </a:p>
        </p:txBody>
      </p:sp>
      <p:cxnSp>
        <p:nvCxnSpPr>
          <p:cNvPr id="38" name="Straight Arrow Connector 37"/>
          <p:cNvCxnSpPr/>
          <p:nvPr/>
        </p:nvCxnSpPr>
        <p:spPr>
          <a:xfrm flipH="1">
            <a:off x="7707117" y="1321044"/>
            <a:ext cx="391742" cy="2833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52882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2089135" y="91085"/>
            <a:ext cx="8229600" cy="668408"/>
          </a:xfrm>
        </p:spPr>
        <p:txBody>
          <a:bodyPr>
            <a:noAutofit/>
          </a:bodyPr>
          <a:lstStyle/>
          <a:p>
            <a:r>
              <a:rPr lang="en-US" sz="3800" b="1" dirty="0"/>
              <a:t>A High Level Framework </a:t>
            </a:r>
          </a:p>
        </p:txBody>
      </p:sp>
      <p:sp>
        <p:nvSpPr>
          <p:cNvPr id="26" name="TextBox 25"/>
          <p:cNvSpPr txBox="1"/>
          <p:nvPr/>
        </p:nvSpPr>
        <p:spPr>
          <a:xfrm>
            <a:off x="1833486" y="1579874"/>
            <a:ext cx="1793881" cy="36933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139700" indent="-139700">
              <a:buFont typeface="Arial" charset="0"/>
              <a:buChar char="•"/>
            </a:pPr>
            <a:r>
              <a:rPr lang="en-US" dirty="0"/>
              <a:t>Objects</a:t>
            </a:r>
          </a:p>
          <a:p>
            <a:pPr marL="139700" indent="-139700">
              <a:buFont typeface="Arial" charset="0"/>
              <a:buChar char="•"/>
            </a:pPr>
            <a:endParaRPr lang="en-US" dirty="0"/>
          </a:p>
          <a:p>
            <a:pPr marL="139700" indent="-139700">
              <a:buFont typeface="Arial" charset="0"/>
              <a:buChar char="•"/>
            </a:pPr>
            <a:r>
              <a:rPr lang="en-US" dirty="0"/>
              <a:t>Events / Experiments</a:t>
            </a:r>
          </a:p>
          <a:p>
            <a:pPr marL="139700" indent="-139700">
              <a:buFont typeface="Arial" charset="0"/>
              <a:buChar char="•"/>
            </a:pPr>
            <a:endParaRPr lang="en-US" dirty="0"/>
          </a:p>
          <a:p>
            <a:pPr marL="139700" indent="-139700">
              <a:buFont typeface="Arial" charset="0"/>
              <a:buChar char="•"/>
            </a:pPr>
            <a:r>
              <a:rPr lang="en-US" dirty="0"/>
              <a:t>People / Customers</a:t>
            </a:r>
          </a:p>
          <a:p>
            <a:pPr marL="139700" indent="-139700">
              <a:buFont typeface="Arial" charset="0"/>
              <a:buChar char="•"/>
            </a:pPr>
            <a:endParaRPr lang="en-US" dirty="0"/>
          </a:p>
          <a:p>
            <a:pPr marL="139700" indent="-139700">
              <a:buFont typeface="Arial" charset="0"/>
              <a:buChar char="•"/>
            </a:pPr>
            <a:r>
              <a:rPr lang="en-US" dirty="0"/>
              <a:t>Products</a:t>
            </a:r>
          </a:p>
          <a:p>
            <a:pPr marL="139700" indent="-139700">
              <a:buFont typeface="Arial" charset="0"/>
              <a:buChar char="•"/>
            </a:pPr>
            <a:endParaRPr lang="en-US" dirty="0"/>
          </a:p>
          <a:p>
            <a:pPr marL="139700" indent="-139700">
              <a:buFont typeface="Arial" charset="0"/>
              <a:buChar char="•"/>
            </a:pPr>
            <a:r>
              <a:rPr lang="en-US" dirty="0"/>
              <a:t>Stocks</a:t>
            </a:r>
          </a:p>
          <a:p>
            <a:pPr marL="139700" indent="-139700">
              <a:buFont typeface="Arial" charset="0"/>
              <a:buChar char="•"/>
            </a:pPr>
            <a:endParaRPr lang="en-US" dirty="0"/>
          </a:p>
          <a:p>
            <a:pPr marL="139700" indent="-139700">
              <a:buFont typeface="Arial" charset="0"/>
              <a:buChar char="•"/>
            </a:pPr>
            <a:r>
              <a:rPr lang="en-US" dirty="0"/>
              <a:t>…</a:t>
            </a:r>
          </a:p>
        </p:txBody>
      </p:sp>
      <p:sp>
        <p:nvSpPr>
          <p:cNvPr id="27" name="TextBox 26"/>
          <p:cNvSpPr txBox="1"/>
          <p:nvPr/>
        </p:nvSpPr>
        <p:spPr>
          <a:xfrm>
            <a:off x="1833486" y="1095118"/>
            <a:ext cx="1225913" cy="369332"/>
          </a:xfrm>
          <a:prstGeom prst="rect">
            <a:avLst/>
          </a:prstGeom>
          <a:noFill/>
        </p:spPr>
        <p:txBody>
          <a:bodyPr wrap="none" rtlCol="0">
            <a:spAutoFit/>
          </a:bodyPr>
          <a:lstStyle/>
          <a:p>
            <a:r>
              <a:rPr lang="en-US" b="1" dirty="0"/>
              <a:t>In Real Life</a:t>
            </a:r>
          </a:p>
        </p:txBody>
      </p:sp>
      <p:pic>
        <p:nvPicPr>
          <p:cNvPr id="28" name="Picture 27" descr="scr_6_11.gif"/>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51134" y="1715534"/>
            <a:ext cx="2951855" cy="1896567"/>
          </a:xfrm>
          <a:prstGeom prst="rect">
            <a:avLst/>
          </a:prstGeom>
        </p:spPr>
      </p:pic>
      <p:cxnSp>
        <p:nvCxnSpPr>
          <p:cNvPr id="29" name="Straight Arrow Connector 28"/>
          <p:cNvCxnSpPr/>
          <p:nvPr/>
        </p:nvCxnSpPr>
        <p:spPr>
          <a:xfrm>
            <a:off x="5722259" y="1439621"/>
            <a:ext cx="371871" cy="264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719392" y="958086"/>
            <a:ext cx="1986185" cy="646331"/>
          </a:xfrm>
          <a:prstGeom prst="rect">
            <a:avLst/>
          </a:prstGeom>
          <a:noFill/>
        </p:spPr>
        <p:txBody>
          <a:bodyPr wrap="none" rtlCol="0">
            <a:spAutoFit/>
          </a:bodyPr>
          <a:lstStyle/>
          <a:p>
            <a:r>
              <a:rPr lang="en-US" b="1" dirty="0"/>
              <a:t>Features, but also </a:t>
            </a:r>
            <a:br>
              <a:rPr lang="en-US" b="1" dirty="0"/>
            </a:br>
            <a:r>
              <a:rPr lang="en-US" b="1" dirty="0"/>
              <a:t>loss of information</a:t>
            </a:r>
          </a:p>
        </p:txBody>
      </p:sp>
      <p:sp>
        <p:nvSpPr>
          <p:cNvPr id="31" name="TextBox 30"/>
          <p:cNvSpPr txBox="1"/>
          <p:nvPr/>
        </p:nvSpPr>
        <p:spPr>
          <a:xfrm>
            <a:off x="4951134" y="1722466"/>
            <a:ext cx="2951855" cy="3416320"/>
          </a:xfrm>
          <a:prstGeom prst="rect">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a:p>
            <a:endParaRPr lang="en-US" dirty="0"/>
          </a:p>
          <a:p>
            <a:endParaRPr lang="en-US" dirty="0"/>
          </a:p>
          <a:p>
            <a:r>
              <a:rPr lang="en-US" dirty="0"/>
              <a:t>	In Sample</a:t>
            </a:r>
          </a:p>
          <a:p>
            <a:endParaRPr lang="en-US" dirty="0"/>
          </a:p>
          <a:p>
            <a:endParaRPr lang="en-US" dirty="0"/>
          </a:p>
          <a:p>
            <a:endParaRPr lang="en-US" dirty="0"/>
          </a:p>
          <a:p>
            <a:endParaRPr lang="en-US" dirty="0"/>
          </a:p>
          <a:p>
            <a:endParaRPr lang="en-US" dirty="0"/>
          </a:p>
          <a:p>
            <a:r>
              <a:rPr lang="en-US" dirty="0"/>
              <a:t>	Out of Sample</a:t>
            </a:r>
          </a:p>
          <a:p>
            <a:endParaRPr lang="en-US" dirty="0"/>
          </a:p>
          <a:p>
            <a:endParaRPr lang="en-US" dirty="0"/>
          </a:p>
        </p:txBody>
      </p:sp>
      <p:sp>
        <p:nvSpPr>
          <p:cNvPr id="32" name="Rectangle 31"/>
          <p:cNvSpPr/>
          <p:nvPr/>
        </p:nvSpPr>
        <p:spPr>
          <a:xfrm>
            <a:off x="4398491" y="1722467"/>
            <a:ext cx="552642" cy="34163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Person 1</a:t>
            </a:r>
          </a:p>
          <a:p>
            <a:pPr algn="ctr"/>
            <a:r>
              <a:rPr lang="en-US" sz="800" dirty="0"/>
              <a:t>Person 2</a:t>
            </a:r>
          </a:p>
          <a:p>
            <a:pPr algn="ctr"/>
            <a:r>
              <a:rPr lang="en-US" sz="800" dirty="0"/>
              <a:t>Person 3</a:t>
            </a:r>
          </a:p>
          <a:p>
            <a:pPr algn="ctr"/>
            <a:endParaRPr lang="en-US" sz="800" dirty="0"/>
          </a:p>
          <a:p>
            <a:pPr algn="ctr"/>
            <a:endParaRPr lang="en-US" sz="800" dirty="0"/>
          </a:p>
          <a:p>
            <a:pPr algn="ctr"/>
            <a:r>
              <a:rPr lang="en-US" sz="800" dirty="0"/>
              <a:t>.</a:t>
            </a:r>
          </a:p>
          <a:p>
            <a:pPr algn="ctr"/>
            <a:r>
              <a:rPr lang="en-US" sz="800" dirty="0"/>
              <a:t>.</a:t>
            </a:r>
          </a:p>
          <a:p>
            <a:pPr algn="ctr"/>
            <a:r>
              <a:rPr lang="en-US" sz="800" dirty="0"/>
              <a:t>.</a:t>
            </a:r>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r>
              <a:rPr lang="en-US" sz="800" dirty="0"/>
              <a:t>Person N</a:t>
            </a:r>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sz="800" dirty="0"/>
          </a:p>
          <a:p>
            <a:pPr algn="ctr"/>
            <a:endParaRPr lang="en-US" dirty="0"/>
          </a:p>
        </p:txBody>
      </p:sp>
      <p:cxnSp>
        <p:nvCxnSpPr>
          <p:cNvPr id="33" name="Straight Arrow Connector 32"/>
          <p:cNvCxnSpPr/>
          <p:nvPr/>
        </p:nvCxnSpPr>
        <p:spPr>
          <a:xfrm flipV="1">
            <a:off x="3041006" y="2304293"/>
            <a:ext cx="1492793" cy="9526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7284750" y="2670114"/>
            <a:ext cx="14475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8821942" y="2228342"/>
            <a:ext cx="1880079" cy="2831544"/>
          </a:xfrm>
          <a:prstGeom prst="rect">
            <a:avLst/>
          </a:prstGeom>
          <a:noFill/>
        </p:spPr>
        <p:txBody>
          <a:bodyPr wrap="square" rtlCol="0">
            <a:spAutoFit/>
          </a:bodyPr>
          <a:lstStyle/>
          <a:p>
            <a:r>
              <a:rPr lang="en-US" b="1" dirty="0"/>
              <a:t>- Characteristics</a:t>
            </a:r>
          </a:p>
          <a:p>
            <a:r>
              <a:rPr lang="en-US" b="1" dirty="0"/>
              <a:t>- Patterns</a:t>
            </a:r>
          </a:p>
          <a:p>
            <a:r>
              <a:rPr lang="en-US" b="1" dirty="0"/>
              <a:t>- Models</a:t>
            </a:r>
          </a:p>
          <a:p>
            <a:endParaRPr lang="en-US" sz="800" b="1" dirty="0"/>
          </a:p>
          <a:p>
            <a:endParaRPr lang="en-US" sz="800" b="1" dirty="0"/>
          </a:p>
          <a:p>
            <a:endParaRPr lang="en-US" b="1" dirty="0"/>
          </a:p>
          <a:p>
            <a:r>
              <a:rPr lang="en-US" b="1" dirty="0"/>
              <a:t>- Predictions</a:t>
            </a:r>
          </a:p>
          <a:p>
            <a:r>
              <a:rPr lang="en-US" b="1" dirty="0"/>
              <a:t>- Similarities</a:t>
            </a:r>
          </a:p>
          <a:p>
            <a:r>
              <a:rPr lang="en-US" b="1" dirty="0"/>
              <a:t>- Differences</a:t>
            </a:r>
          </a:p>
          <a:p>
            <a:r>
              <a:rPr lang="en-US" b="1" dirty="0"/>
              <a:t>- Distance </a:t>
            </a:r>
          </a:p>
          <a:p>
            <a:endParaRPr lang="en-US" b="1" dirty="0"/>
          </a:p>
        </p:txBody>
      </p:sp>
      <p:cxnSp>
        <p:nvCxnSpPr>
          <p:cNvPr id="36" name="Straight Arrow Connector 35"/>
          <p:cNvCxnSpPr/>
          <p:nvPr/>
        </p:nvCxnSpPr>
        <p:spPr>
          <a:xfrm>
            <a:off x="7437150" y="4190125"/>
            <a:ext cx="12951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8210466" y="958086"/>
            <a:ext cx="2138278" cy="646331"/>
          </a:xfrm>
          <a:prstGeom prst="rect">
            <a:avLst/>
          </a:prstGeom>
          <a:noFill/>
        </p:spPr>
        <p:txBody>
          <a:bodyPr wrap="none" rtlCol="0">
            <a:spAutoFit/>
          </a:bodyPr>
          <a:lstStyle/>
          <a:p>
            <a:r>
              <a:rPr lang="en-US" b="1" dirty="0"/>
              <a:t>Some data </a:t>
            </a:r>
            <a:br>
              <a:rPr lang="en-US" b="1" dirty="0"/>
            </a:br>
            <a:r>
              <a:rPr lang="en-US" b="1" dirty="0"/>
              <a:t>has observed results</a:t>
            </a:r>
          </a:p>
        </p:txBody>
      </p:sp>
      <p:cxnSp>
        <p:nvCxnSpPr>
          <p:cNvPr id="38" name="Straight Arrow Connector 37"/>
          <p:cNvCxnSpPr/>
          <p:nvPr/>
        </p:nvCxnSpPr>
        <p:spPr>
          <a:xfrm flipH="1">
            <a:off x="7707117" y="1321044"/>
            <a:ext cx="391742" cy="2833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2682" y="256094"/>
            <a:ext cx="10739718" cy="563231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b="1" dirty="0">
                <a:solidFill>
                  <a:schemeClr val="tx2"/>
                </a:solidFill>
              </a:rPr>
              <a:t>In this class, we will learn ways to:</a:t>
            </a:r>
            <a:br>
              <a:rPr lang="en-US" sz="2400" b="1" dirty="0">
                <a:solidFill>
                  <a:schemeClr val="tx2"/>
                </a:solidFill>
              </a:rPr>
            </a:br>
            <a:endParaRPr lang="en-US" sz="2400" dirty="0">
              <a:solidFill>
                <a:schemeClr val="tx2"/>
              </a:solidFill>
            </a:endParaRPr>
          </a:p>
          <a:p>
            <a:r>
              <a:rPr lang="en-US" sz="2400" dirty="0">
                <a:solidFill>
                  <a:schemeClr val="tx2"/>
                </a:solidFill>
              </a:rPr>
              <a:t>* Collect the data about objects</a:t>
            </a:r>
          </a:p>
          <a:p>
            <a:endParaRPr lang="en-US" sz="2400" dirty="0">
              <a:solidFill>
                <a:schemeClr val="tx2"/>
              </a:solidFill>
            </a:endParaRPr>
          </a:p>
          <a:p>
            <a:r>
              <a:rPr lang="en-US" sz="2400" dirty="0">
                <a:solidFill>
                  <a:schemeClr val="tx2"/>
                </a:solidFill>
              </a:rPr>
              <a:t>* Combine data sources when needed</a:t>
            </a:r>
          </a:p>
          <a:p>
            <a:endParaRPr lang="en-US" sz="2400" dirty="0">
              <a:solidFill>
                <a:schemeClr val="tx2"/>
              </a:solidFill>
            </a:endParaRPr>
          </a:p>
          <a:p>
            <a:r>
              <a:rPr lang="en-US" sz="2400" dirty="0">
                <a:solidFill>
                  <a:schemeClr val="tx2"/>
                </a:solidFill>
              </a:rPr>
              <a:t>* Use tables and databases to store</a:t>
            </a:r>
          </a:p>
          <a:p>
            <a:endParaRPr lang="en-US" sz="2400" dirty="0">
              <a:solidFill>
                <a:schemeClr val="tx2"/>
              </a:solidFill>
            </a:endParaRPr>
          </a:p>
          <a:p>
            <a:r>
              <a:rPr lang="en-US" sz="2400" dirty="0">
                <a:solidFill>
                  <a:schemeClr val="tx2"/>
                </a:solidFill>
              </a:rPr>
              <a:t>* Practice making good “features” </a:t>
            </a:r>
          </a:p>
          <a:p>
            <a:endParaRPr lang="en-US" sz="2400" dirty="0">
              <a:solidFill>
                <a:schemeClr val="tx2"/>
              </a:solidFill>
            </a:endParaRPr>
          </a:p>
          <a:p>
            <a:r>
              <a:rPr lang="en-US" sz="2400" dirty="0">
                <a:solidFill>
                  <a:schemeClr val="tx2"/>
                </a:solidFill>
              </a:rPr>
              <a:t>* Learn to Analyze; Compute, Classify, Predict</a:t>
            </a:r>
          </a:p>
          <a:p>
            <a:endParaRPr lang="en-US" sz="2400" dirty="0">
              <a:solidFill>
                <a:schemeClr val="tx2"/>
              </a:solidFill>
            </a:endParaRPr>
          </a:p>
          <a:p>
            <a:r>
              <a:rPr lang="en-US" sz="2400" dirty="0">
                <a:solidFill>
                  <a:schemeClr val="tx2"/>
                </a:solidFill>
              </a:rPr>
              <a:t>* Visualize some results</a:t>
            </a:r>
          </a:p>
          <a:p>
            <a:endParaRPr lang="en-US" sz="2400" dirty="0">
              <a:solidFill>
                <a:schemeClr val="tx2"/>
              </a:solidFill>
            </a:endParaRPr>
          </a:p>
          <a:p>
            <a:r>
              <a:rPr lang="en-US" sz="2400" dirty="0">
                <a:solidFill>
                  <a:schemeClr val="tx2"/>
                </a:solidFill>
              </a:rPr>
              <a:t>Use cookbook applications to get you started on your own applied project in a group</a:t>
            </a:r>
            <a:r>
              <a:rPr lang="en-US" sz="2400" dirty="0">
                <a:solidFill>
                  <a:schemeClr val="accent6">
                    <a:lumMod val="75000"/>
                  </a:schemeClr>
                </a:solidFill>
              </a:rPr>
              <a:t>.</a:t>
            </a:r>
          </a:p>
        </p:txBody>
      </p:sp>
    </p:spTree>
    <p:extLst>
      <p:ext uri="{BB962C8B-B14F-4D97-AF65-F5344CB8AC3E}">
        <p14:creationId xmlns:p14="http://schemas.microsoft.com/office/powerpoint/2010/main" val="6015775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2064" y="2782527"/>
            <a:ext cx="6217894" cy="923330"/>
          </a:xfrm>
          <a:prstGeom prst="rect">
            <a:avLst/>
          </a:prstGeom>
          <a:solidFill>
            <a:schemeClr val="tx1">
              <a:alpha val="86000"/>
            </a:schemeClr>
          </a:solidFill>
          <a:effectLst>
            <a:outerShdw blurRad="50800" dist="38100" dir="2700000" algn="tl" rotWithShape="0">
              <a:srgbClr val="000000">
                <a:alpha val="43000"/>
              </a:srgbClr>
            </a:outerShdw>
          </a:effectLst>
        </p:spPr>
        <p:txBody>
          <a:bodyPr wrap="square" lIns="274320" tIns="274320" rIns="274320" bIns="274320" rtlCol="0">
            <a:spAutoFit/>
          </a:bodyPr>
          <a:lstStyle/>
          <a:p>
            <a:pPr algn="ctr"/>
            <a:r>
              <a:rPr lang="en-US" sz="2400" dirty="0">
                <a:solidFill>
                  <a:schemeClr val="bg1"/>
                </a:solidFill>
                <a:latin typeface="Helvetica Neue Light"/>
                <a:cs typeface="Helvetica Neue Light"/>
              </a:rPr>
              <a:t>End of Section</a:t>
            </a:r>
          </a:p>
        </p:txBody>
      </p:sp>
    </p:spTree>
    <p:extLst>
      <p:ext uri="{BB962C8B-B14F-4D97-AF65-F5344CB8AC3E}">
        <p14:creationId xmlns:p14="http://schemas.microsoft.com/office/powerpoint/2010/main" val="3614946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154988" cy="668408"/>
          </a:xfrm>
        </p:spPr>
        <p:txBody>
          <a:bodyPr>
            <a:noAutofit/>
          </a:bodyPr>
          <a:lstStyle/>
          <a:p>
            <a:r>
              <a:rPr lang="en-US" sz="3800" b="1" dirty="0"/>
              <a:t>What is in it</a:t>
            </a:r>
            <a:endParaRPr lang="en-US" sz="3800" b="1" dirty="0"/>
          </a:p>
        </p:txBody>
      </p:sp>
      <p:sp>
        <p:nvSpPr>
          <p:cNvPr id="7" name="Content Placeholder 6"/>
          <p:cNvSpPr>
            <a:spLocks noGrp="1"/>
          </p:cNvSpPr>
          <p:nvPr>
            <p:ph sz="quarter" idx="4"/>
          </p:nvPr>
        </p:nvSpPr>
        <p:spPr>
          <a:xfrm>
            <a:off x="1748897" y="1202268"/>
            <a:ext cx="2979734" cy="4707465"/>
          </a:xfrm>
        </p:spPr>
        <p:txBody>
          <a:bodyPr>
            <a:normAutofit/>
          </a:bodyPr>
          <a:lstStyle/>
          <a:p>
            <a:pPr marL="0" indent="0">
              <a:buNone/>
            </a:pPr>
            <a:r>
              <a:rPr lang="en-US" dirty="0" smtClean="0"/>
              <a:t>Common Open Source CS Tools: </a:t>
            </a:r>
            <a:br>
              <a:rPr lang="en-US" dirty="0" smtClean="0"/>
            </a:br>
            <a:endParaRPr lang="en-US" dirty="0" smtClean="0"/>
          </a:p>
          <a:p>
            <a:r>
              <a:rPr lang="en-US" sz="1800" dirty="0" err="1"/>
              <a:t>Numpy</a:t>
            </a:r>
            <a:r>
              <a:rPr lang="en-US" sz="1800" dirty="0"/>
              <a:t>, </a:t>
            </a:r>
            <a:r>
              <a:rPr lang="en-US" sz="1800" dirty="0" err="1"/>
              <a:t>SciPy</a:t>
            </a:r>
            <a:endParaRPr lang="en-US" sz="1800" dirty="0"/>
          </a:p>
          <a:p>
            <a:r>
              <a:rPr lang="en-US" sz="1800" dirty="0"/>
              <a:t>Pandas </a:t>
            </a:r>
          </a:p>
          <a:p>
            <a:r>
              <a:rPr lang="en-US" sz="1800" dirty="0" err="1"/>
              <a:t>TensorFlow</a:t>
            </a:r>
            <a:r>
              <a:rPr lang="en-US" sz="1800" dirty="0"/>
              <a:t>, </a:t>
            </a:r>
            <a:r>
              <a:rPr lang="en-US" sz="1800" dirty="0" err="1"/>
              <a:t>Sklearn</a:t>
            </a:r>
            <a:endParaRPr lang="en-US" sz="1800" dirty="0"/>
          </a:p>
          <a:p>
            <a:r>
              <a:rPr lang="en-US" sz="1800" dirty="0"/>
              <a:t>SQL to Pandas</a:t>
            </a:r>
          </a:p>
          <a:p>
            <a:r>
              <a:rPr lang="en-US" sz="1800" dirty="0"/>
              <a:t>NLP / NLTK</a:t>
            </a:r>
          </a:p>
          <a:p>
            <a:r>
              <a:rPr lang="en-US" sz="1800" dirty="0" err="1"/>
              <a:t>Matplotlib</a:t>
            </a:r>
            <a:endParaRPr lang="en-US" sz="1800" dirty="0"/>
          </a:p>
        </p:txBody>
      </p:sp>
      <p:sp>
        <p:nvSpPr>
          <p:cNvPr id="8" name="Content Placeholder 6"/>
          <p:cNvSpPr>
            <a:spLocks noGrp="1"/>
          </p:cNvSpPr>
          <p:nvPr>
            <p:ph sz="quarter" idx="4"/>
          </p:nvPr>
        </p:nvSpPr>
        <p:spPr>
          <a:xfrm>
            <a:off x="4864097" y="1202267"/>
            <a:ext cx="2979734" cy="4216400"/>
          </a:xfrm>
        </p:spPr>
        <p:txBody>
          <a:bodyPr>
            <a:normAutofit fontScale="70000" lnSpcReduction="20000"/>
          </a:bodyPr>
          <a:lstStyle/>
          <a:p>
            <a:pPr marL="0" indent="0">
              <a:buNone/>
            </a:pPr>
            <a:r>
              <a:rPr lang="en-US" sz="3400" dirty="0"/>
              <a:t>Quantitative</a:t>
            </a:r>
          </a:p>
          <a:p>
            <a:endParaRPr lang="en-US" dirty="0" smtClean="0"/>
          </a:p>
          <a:p>
            <a:pPr marL="457200" indent="-457200">
              <a:buFont typeface="Arial" charset="0"/>
              <a:buChar char="•"/>
            </a:pPr>
            <a:r>
              <a:rPr lang="en-US" dirty="0">
                <a:solidFill>
                  <a:sysClr val="windowText" lastClr="000000"/>
                </a:solidFill>
              </a:rPr>
              <a:t>Prediction:  </a:t>
            </a:r>
            <a:r>
              <a:rPr lang="en-US" dirty="0" smtClean="0">
                <a:solidFill>
                  <a:sysClr val="windowText" lastClr="000000"/>
                </a:solidFill>
              </a:rPr>
              <a:t>Regression</a:t>
            </a:r>
          </a:p>
          <a:p>
            <a:pPr marL="457200" indent="-457200">
              <a:buFont typeface="Arial" charset="0"/>
              <a:buChar char="•"/>
            </a:pPr>
            <a:r>
              <a:rPr lang="en-US" dirty="0" smtClean="0">
                <a:solidFill>
                  <a:sysClr val="windowText" lastClr="000000"/>
                </a:solidFill>
              </a:rPr>
              <a:t>ML Classification: </a:t>
            </a:r>
            <a:r>
              <a:rPr lang="en-US" dirty="0"/>
              <a:t>Logistic, </a:t>
            </a:r>
            <a:r>
              <a:rPr lang="en-US" dirty="0" smtClean="0"/>
              <a:t>SVM..</a:t>
            </a:r>
            <a:r>
              <a:rPr lang="en-US" dirty="0">
                <a:solidFill>
                  <a:sysClr val="windowText" lastClr="000000"/>
                </a:solidFill>
              </a:rPr>
              <a:t> </a:t>
            </a:r>
            <a:r>
              <a:rPr lang="en-US" dirty="0" smtClean="0">
                <a:solidFill>
                  <a:sysClr val="windowText" lastClr="000000"/>
                </a:solidFill>
              </a:rPr>
              <a:t>Trees, Forests, Bagging, Boosting,..</a:t>
            </a:r>
          </a:p>
          <a:p>
            <a:pPr marL="457200" indent="-457200">
              <a:buFont typeface="Arial" charset="0"/>
              <a:buChar char="•"/>
            </a:pPr>
            <a:r>
              <a:rPr lang="en-US" dirty="0" smtClean="0">
                <a:solidFill>
                  <a:sysClr val="windowText" lastClr="000000"/>
                </a:solidFill>
              </a:rPr>
              <a:t>Entropy / Information Topics</a:t>
            </a:r>
            <a:endParaRPr lang="en-US" dirty="0">
              <a:solidFill>
                <a:sysClr val="windowText" lastClr="000000"/>
              </a:solidFill>
            </a:endParaRPr>
          </a:p>
          <a:p>
            <a:pPr marL="457200" indent="-457200">
              <a:buFont typeface="Arial" charset="0"/>
              <a:buChar char="•"/>
            </a:pPr>
            <a:r>
              <a:rPr lang="en-US" dirty="0">
                <a:solidFill>
                  <a:sysClr val="windowText" lastClr="000000"/>
                </a:solidFill>
              </a:rPr>
              <a:t>Deep </a:t>
            </a:r>
            <a:r>
              <a:rPr lang="en-US" dirty="0" smtClean="0">
                <a:solidFill>
                  <a:sysClr val="windowText" lastClr="000000"/>
                </a:solidFill>
              </a:rPr>
              <a:t>Learning examples,  including CCNs</a:t>
            </a:r>
            <a:endParaRPr lang="en-US" dirty="0">
              <a:solidFill>
                <a:sysClr val="windowText" lastClr="000000"/>
              </a:solidFill>
            </a:endParaRPr>
          </a:p>
          <a:p>
            <a:pPr marL="457200" indent="-457200">
              <a:buFont typeface="Arial" charset="0"/>
              <a:buChar char="•"/>
            </a:pPr>
            <a:r>
              <a:rPr lang="en-US" dirty="0" smtClean="0">
                <a:solidFill>
                  <a:sysClr val="windowText" lastClr="000000"/>
                </a:solidFill>
              </a:rPr>
              <a:t>Correlations</a:t>
            </a:r>
            <a:endParaRPr lang="en-US" dirty="0">
              <a:solidFill>
                <a:sysClr val="windowText" lastClr="000000"/>
              </a:solidFill>
            </a:endParaRPr>
          </a:p>
          <a:p>
            <a:pPr marL="457200" indent="-457200">
              <a:buFont typeface="Arial" charset="0"/>
              <a:buChar char="•"/>
            </a:pPr>
            <a:r>
              <a:rPr lang="en-US" dirty="0" smtClean="0">
                <a:solidFill>
                  <a:sysClr val="windowText" lastClr="000000"/>
                </a:solidFill>
              </a:rPr>
              <a:t>Markov </a:t>
            </a:r>
            <a:r>
              <a:rPr lang="en-US" dirty="0">
                <a:solidFill>
                  <a:sysClr val="windowText" lastClr="000000"/>
                </a:solidFill>
              </a:rPr>
              <a:t>Processes</a:t>
            </a:r>
          </a:p>
          <a:p>
            <a:pPr marL="457200" indent="-457200">
              <a:buFont typeface="Arial" charset="0"/>
              <a:buChar char="•"/>
            </a:pPr>
            <a:r>
              <a:rPr lang="en-US" dirty="0" smtClean="0">
                <a:solidFill>
                  <a:sysClr val="windowText" lastClr="000000"/>
                </a:solidFill>
              </a:rPr>
              <a:t>LTI </a:t>
            </a:r>
            <a:r>
              <a:rPr lang="en-US" dirty="0">
                <a:solidFill>
                  <a:sysClr val="windowText" lastClr="000000"/>
                </a:solidFill>
              </a:rPr>
              <a:t>Systems: Fourier, </a:t>
            </a:r>
            <a:r>
              <a:rPr lang="en-US" dirty="0" smtClean="0">
                <a:solidFill>
                  <a:sysClr val="windowText" lastClr="000000"/>
                </a:solidFill>
              </a:rPr>
              <a:t>Filters where applicable</a:t>
            </a:r>
            <a:endParaRPr lang="en-US" dirty="0">
              <a:solidFill>
                <a:sysClr val="windowText" lastClr="000000"/>
              </a:solidFill>
            </a:endParaRPr>
          </a:p>
          <a:p>
            <a:pPr marL="457200" indent="-457200">
              <a:buFont typeface="Arial" charset="0"/>
              <a:buChar char="•"/>
            </a:pPr>
            <a:r>
              <a:rPr lang="en-US" dirty="0">
                <a:solidFill>
                  <a:sysClr val="windowText" lastClr="000000"/>
                </a:solidFill>
              </a:rPr>
              <a:t>Control </a:t>
            </a:r>
            <a:r>
              <a:rPr lang="en-US" dirty="0" smtClean="0">
                <a:solidFill>
                  <a:sysClr val="windowText" lastClr="000000"/>
                </a:solidFill>
              </a:rPr>
              <a:t>Models where applicable</a:t>
            </a:r>
            <a:endParaRPr lang="en-US" dirty="0">
              <a:solidFill>
                <a:sysClr val="windowText" lastClr="000000"/>
              </a:solidFill>
            </a:endParaRPr>
          </a:p>
          <a:p>
            <a:endParaRPr lang="en-US" dirty="0" smtClean="0"/>
          </a:p>
        </p:txBody>
      </p:sp>
      <p:sp>
        <p:nvSpPr>
          <p:cNvPr id="9" name="Content Placeholder 6"/>
          <p:cNvSpPr>
            <a:spLocks noGrp="1"/>
          </p:cNvSpPr>
          <p:nvPr>
            <p:ph sz="quarter" idx="4"/>
          </p:nvPr>
        </p:nvSpPr>
        <p:spPr>
          <a:xfrm>
            <a:off x="7843831" y="1202267"/>
            <a:ext cx="2979734" cy="4216400"/>
          </a:xfrm>
        </p:spPr>
        <p:txBody>
          <a:bodyPr>
            <a:normAutofit lnSpcReduction="10000"/>
          </a:bodyPr>
          <a:lstStyle/>
          <a:p>
            <a:pPr marL="0" indent="0">
              <a:buNone/>
            </a:pPr>
            <a:r>
              <a:rPr lang="en-US" dirty="0" smtClean="0"/>
              <a:t>Building Block Code Samples</a:t>
            </a:r>
          </a:p>
          <a:p>
            <a:r>
              <a:rPr lang="en-US" sz="1800" dirty="0" err="1"/>
              <a:t>Webscraping</a:t>
            </a:r>
            <a:endParaRPr lang="en-US" sz="1800" dirty="0"/>
          </a:p>
          <a:p>
            <a:r>
              <a:rPr lang="en-US" sz="1800" dirty="0"/>
              <a:t>Stock </a:t>
            </a:r>
            <a:r>
              <a:rPr lang="en-US" sz="1800" dirty="0"/>
              <a:t>market live </a:t>
            </a:r>
            <a:r>
              <a:rPr lang="en-US" sz="1800" dirty="0"/>
              <a:t>download, simple trading </a:t>
            </a:r>
          </a:p>
          <a:p>
            <a:r>
              <a:rPr lang="en-US" sz="1800" dirty="0"/>
              <a:t>Convolutional Neural </a:t>
            </a:r>
            <a:r>
              <a:rPr lang="en-US" sz="1800" dirty="0"/>
              <a:t>Networks</a:t>
            </a:r>
          </a:p>
          <a:p>
            <a:r>
              <a:rPr lang="en-US" sz="1800" dirty="0"/>
              <a:t>Next Word Predictor, Spell </a:t>
            </a:r>
            <a:r>
              <a:rPr lang="en-US" sz="1800" dirty="0"/>
              <a:t>Checking</a:t>
            </a:r>
          </a:p>
          <a:p>
            <a:r>
              <a:rPr lang="en-US" sz="1800" dirty="0" err="1"/>
              <a:t>Reccomendation</a:t>
            </a:r>
            <a:endParaRPr lang="en-US" sz="1800" dirty="0"/>
          </a:p>
          <a:p>
            <a:r>
              <a:rPr lang="en-US" sz="1800" dirty="0"/>
              <a:t>Web Crawler</a:t>
            </a:r>
          </a:p>
          <a:p>
            <a:r>
              <a:rPr lang="en-US" sz="1800" dirty="0" err="1"/>
              <a:t>Chatbot</a:t>
            </a:r>
            <a:r>
              <a:rPr lang="en-US" sz="1800" dirty="0"/>
              <a:t>, E-mail</a:t>
            </a:r>
          </a:p>
          <a:p>
            <a:r>
              <a:rPr lang="en-US" sz="1800" dirty="0"/>
              <a:t>Social net interfaces including twitter</a:t>
            </a:r>
          </a:p>
          <a:p>
            <a:endParaRPr lang="en-US" sz="1800" dirty="0"/>
          </a:p>
          <a:p>
            <a:endParaRPr lang="en-US" dirty="0" smtClean="0"/>
          </a:p>
          <a:p>
            <a:endParaRPr lang="en-US" dirty="0" smtClean="0"/>
          </a:p>
        </p:txBody>
      </p:sp>
      <p:sp>
        <p:nvSpPr>
          <p:cNvPr id="5" name="TextBox 4"/>
          <p:cNvSpPr txBox="1"/>
          <p:nvPr/>
        </p:nvSpPr>
        <p:spPr>
          <a:xfrm>
            <a:off x="1718300" y="5430289"/>
            <a:ext cx="6291594" cy="1477328"/>
          </a:xfrm>
          <a:prstGeom prst="rect">
            <a:avLst/>
          </a:prstGeom>
          <a:noFill/>
        </p:spPr>
        <p:txBody>
          <a:bodyPr wrap="none" rtlCol="0">
            <a:spAutoFit/>
          </a:bodyPr>
          <a:lstStyle/>
          <a:p>
            <a:r>
              <a:rPr lang="en-US" b="1" dirty="0"/>
              <a:t>Data-X: </a:t>
            </a:r>
            <a:r>
              <a:rPr lang="en-US" dirty="0"/>
              <a:t>This class will help you combine math and data concepts </a:t>
            </a:r>
          </a:p>
          <a:p>
            <a:r>
              <a:rPr lang="en-US" b="1" dirty="0"/>
              <a:t>Not Data-X: </a:t>
            </a:r>
            <a:r>
              <a:rPr lang="en-US" dirty="0"/>
              <a:t>This class is not a big data class.</a:t>
            </a:r>
          </a:p>
          <a:p>
            <a:endParaRPr lang="en-US" dirty="0"/>
          </a:p>
          <a:p>
            <a:endParaRPr lang="en-US" dirty="0"/>
          </a:p>
          <a:p>
            <a:endParaRPr lang="en-US" dirty="0"/>
          </a:p>
        </p:txBody>
      </p:sp>
      <p:sp>
        <p:nvSpPr>
          <p:cNvPr id="10" name="TextBox 9"/>
          <p:cNvSpPr txBox="1"/>
          <p:nvPr/>
        </p:nvSpPr>
        <p:spPr>
          <a:xfrm>
            <a:off x="1748898" y="4654348"/>
            <a:ext cx="2607765" cy="646331"/>
          </a:xfrm>
          <a:prstGeom prst="rect">
            <a:avLst/>
          </a:prstGeom>
          <a:noFill/>
        </p:spPr>
        <p:txBody>
          <a:bodyPr wrap="none" rtlCol="0">
            <a:spAutoFit/>
          </a:bodyPr>
          <a:lstStyle/>
          <a:p>
            <a:r>
              <a:rPr lang="en-US" dirty="0"/>
              <a:t>Often: Working Code First</a:t>
            </a:r>
          </a:p>
          <a:p>
            <a:r>
              <a:rPr lang="en-US" dirty="0"/>
              <a:t>Fill In Theory After</a:t>
            </a:r>
            <a:endParaRPr lang="en-US" dirty="0"/>
          </a:p>
        </p:txBody>
      </p:sp>
    </p:spTree>
    <p:extLst>
      <p:ext uri="{BB962C8B-B14F-4D97-AF65-F5344CB8AC3E}">
        <p14:creationId xmlns:p14="http://schemas.microsoft.com/office/powerpoint/2010/main" val="3006489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34118" y="274638"/>
            <a:ext cx="8229600" cy="668408"/>
          </a:xfrm>
        </p:spPr>
        <p:txBody>
          <a:bodyPr>
            <a:noAutofit/>
          </a:bodyPr>
          <a:lstStyle/>
          <a:p>
            <a:r>
              <a:rPr lang="en-US" sz="3800" b="1" dirty="0"/>
              <a:t>What is this class</a:t>
            </a:r>
          </a:p>
        </p:txBody>
      </p:sp>
      <p:pic>
        <p:nvPicPr>
          <p:cNvPr id="9" name="Picture 8"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881" y="1709571"/>
            <a:ext cx="1648545" cy="1555770"/>
          </a:xfrm>
          <a:prstGeom prst="rect">
            <a:avLst/>
          </a:prstGeom>
        </p:spPr>
      </p:pic>
      <p:pic>
        <p:nvPicPr>
          <p:cNvPr id="11" name="Picture 10" descr="imgres.jpg"/>
          <p:cNvPicPr>
            <a:picLocks noChangeAspect="1"/>
          </p:cNvPicPr>
          <p:nvPr/>
        </p:nvPicPr>
        <p:blipFill rotWithShape="1">
          <a:blip r:embed="rId3">
            <a:extLst>
              <a:ext uri="{28A0092B-C50C-407E-A947-70E740481C1C}">
                <a14:useLocalDpi xmlns:a14="http://schemas.microsoft.com/office/drawing/2010/main" val="0"/>
              </a:ext>
            </a:extLst>
          </a:blip>
          <a:srcRect l="28598" r="16805"/>
          <a:stretch/>
        </p:blipFill>
        <p:spPr>
          <a:xfrm>
            <a:off x="3862063" y="1627471"/>
            <a:ext cx="1842553" cy="1687403"/>
          </a:xfrm>
          <a:prstGeom prst="rect">
            <a:avLst/>
          </a:prstGeom>
        </p:spPr>
      </p:pic>
      <p:pic>
        <p:nvPicPr>
          <p:cNvPr id="12" name="Picture 11"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908" y="1627470"/>
            <a:ext cx="1824047" cy="1567776"/>
          </a:xfrm>
          <a:prstGeom prst="rect">
            <a:avLst/>
          </a:prstGeom>
        </p:spPr>
      </p:pic>
      <p:pic>
        <p:nvPicPr>
          <p:cNvPr id="13" name="Picture 12" descr="images.jpg"/>
          <p:cNvPicPr>
            <a:picLocks noChangeAspect="1"/>
          </p:cNvPicPr>
          <p:nvPr/>
        </p:nvPicPr>
        <p:blipFill rotWithShape="1">
          <a:blip r:embed="rId5">
            <a:extLst>
              <a:ext uri="{28A0092B-C50C-407E-A947-70E740481C1C}">
                <a14:useLocalDpi xmlns:a14="http://schemas.microsoft.com/office/drawing/2010/main" val="0"/>
              </a:ext>
            </a:extLst>
          </a:blip>
          <a:srcRect l="11580" r="17640"/>
          <a:stretch/>
        </p:blipFill>
        <p:spPr>
          <a:xfrm>
            <a:off x="8463100" y="1627470"/>
            <a:ext cx="1747698" cy="1601865"/>
          </a:xfrm>
          <a:prstGeom prst="rect">
            <a:avLst/>
          </a:prstGeom>
        </p:spPr>
      </p:pic>
      <p:sp>
        <p:nvSpPr>
          <p:cNvPr id="14" name="TextBox 13"/>
          <p:cNvSpPr txBox="1"/>
          <p:nvPr/>
        </p:nvSpPr>
        <p:spPr>
          <a:xfrm>
            <a:off x="1718034" y="3882780"/>
            <a:ext cx="1633781" cy="369332"/>
          </a:xfrm>
          <a:prstGeom prst="rect">
            <a:avLst/>
          </a:prstGeom>
          <a:noFill/>
        </p:spPr>
        <p:txBody>
          <a:bodyPr wrap="none" rtlCol="0">
            <a:spAutoFit/>
          </a:bodyPr>
          <a:lstStyle/>
          <a:p>
            <a:r>
              <a:rPr lang="en-US" dirty="0">
                <a:solidFill>
                  <a:schemeClr val="accent2">
                    <a:lumMod val="75000"/>
                  </a:schemeClr>
                </a:solidFill>
              </a:rPr>
              <a:t>Make the Tools</a:t>
            </a:r>
          </a:p>
        </p:txBody>
      </p:sp>
      <p:sp>
        <p:nvSpPr>
          <p:cNvPr id="15" name="TextBox 14"/>
          <p:cNvSpPr txBox="1"/>
          <p:nvPr/>
        </p:nvSpPr>
        <p:spPr>
          <a:xfrm>
            <a:off x="4081764" y="3882783"/>
            <a:ext cx="1454921" cy="646331"/>
          </a:xfrm>
          <a:prstGeom prst="rect">
            <a:avLst/>
          </a:prstGeom>
          <a:noFill/>
        </p:spPr>
        <p:txBody>
          <a:bodyPr wrap="none" rtlCol="0">
            <a:spAutoFit/>
          </a:bodyPr>
          <a:lstStyle/>
          <a:p>
            <a:r>
              <a:rPr lang="en-US" dirty="0">
                <a:solidFill>
                  <a:schemeClr val="accent6">
                    <a:lumMod val="75000"/>
                  </a:schemeClr>
                </a:solidFill>
              </a:rPr>
              <a:t>Use the Tools</a:t>
            </a:r>
          </a:p>
          <a:p>
            <a:r>
              <a:rPr lang="en-US" dirty="0">
                <a:solidFill>
                  <a:schemeClr val="accent6">
                    <a:lumMod val="75000"/>
                  </a:schemeClr>
                </a:solidFill>
              </a:rPr>
              <a:t>(Optimally)</a:t>
            </a:r>
          </a:p>
        </p:txBody>
      </p:sp>
      <p:sp>
        <p:nvSpPr>
          <p:cNvPr id="16" name="TextBox 15"/>
          <p:cNvSpPr txBox="1"/>
          <p:nvPr/>
        </p:nvSpPr>
        <p:spPr>
          <a:xfrm>
            <a:off x="6108626" y="3847499"/>
            <a:ext cx="2132878" cy="369332"/>
          </a:xfrm>
          <a:prstGeom prst="rect">
            <a:avLst/>
          </a:prstGeom>
          <a:noFill/>
        </p:spPr>
        <p:txBody>
          <a:bodyPr wrap="none" rtlCol="0">
            <a:spAutoFit/>
          </a:bodyPr>
          <a:lstStyle/>
          <a:p>
            <a:r>
              <a:rPr lang="en-US" dirty="0">
                <a:solidFill>
                  <a:schemeClr val="accent6">
                    <a:lumMod val="75000"/>
                  </a:schemeClr>
                </a:solidFill>
              </a:rPr>
              <a:t>Architect the System</a:t>
            </a:r>
          </a:p>
        </p:txBody>
      </p:sp>
      <p:sp>
        <p:nvSpPr>
          <p:cNvPr id="17" name="TextBox 16"/>
          <p:cNvSpPr txBox="1"/>
          <p:nvPr/>
        </p:nvSpPr>
        <p:spPr>
          <a:xfrm>
            <a:off x="8756295" y="3812218"/>
            <a:ext cx="1532727" cy="646331"/>
          </a:xfrm>
          <a:prstGeom prst="rect">
            <a:avLst/>
          </a:prstGeom>
          <a:noFill/>
        </p:spPr>
        <p:txBody>
          <a:bodyPr wrap="none" rtlCol="0">
            <a:spAutoFit/>
          </a:bodyPr>
          <a:lstStyle/>
          <a:p>
            <a:r>
              <a:rPr lang="en-US" dirty="0">
                <a:solidFill>
                  <a:schemeClr val="accent3">
                    <a:lumMod val="50000"/>
                  </a:schemeClr>
                </a:solidFill>
              </a:rPr>
              <a:t>Why and how </a:t>
            </a:r>
            <a:br>
              <a:rPr lang="en-US" dirty="0">
                <a:solidFill>
                  <a:schemeClr val="accent3">
                    <a:lumMod val="50000"/>
                  </a:schemeClr>
                </a:solidFill>
              </a:rPr>
            </a:br>
            <a:r>
              <a:rPr lang="en-US" dirty="0">
                <a:solidFill>
                  <a:schemeClr val="accent3">
                    <a:lumMod val="50000"/>
                  </a:schemeClr>
                </a:solidFill>
              </a:rPr>
              <a:t>you build</a:t>
            </a:r>
          </a:p>
        </p:txBody>
      </p:sp>
      <p:sp>
        <p:nvSpPr>
          <p:cNvPr id="18" name="TextBox 17"/>
          <p:cNvSpPr txBox="1"/>
          <p:nvPr/>
        </p:nvSpPr>
        <p:spPr>
          <a:xfrm>
            <a:off x="1875634" y="4957167"/>
            <a:ext cx="1136978" cy="430887"/>
          </a:xfrm>
          <a:prstGeom prst="rect">
            <a:avLst/>
          </a:prstGeom>
          <a:noFill/>
        </p:spPr>
        <p:txBody>
          <a:bodyPr wrap="none" rtlCol="0">
            <a:spAutoFit/>
          </a:bodyPr>
          <a:lstStyle/>
          <a:p>
            <a:r>
              <a:rPr lang="en-US" sz="2200" b="1" dirty="0">
                <a:solidFill>
                  <a:schemeClr val="accent2">
                    <a:lumMod val="75000"/>
                  </a:schemeClr>
                </a:solidFill>
              </a:rPr>
              <a:t>Most CS</a:t>
            </a:r>
          </a:p>
        </p:txBody>
      </p:sp>
      <p:sp>
        <p:nvSpPr>
          <p:cNvPr id="19" name="TextBox 18"/>
          <p:cNvSpPr txBox="1"/>
          <p:nvPr/>
        </p:nvSpPr>
        <p:spPr>
          <a:xfrm>
            <a:off x="8437613" y="5010090"/>
            <a:ext cx="2016159" cy="430887"/>
          </a:xfrm>
          <a:prstGeom prst="rect">
            <a:avLst/>
          </a:prstGeom>
          <a:noFill/>
        </p:spPr>
        <p:txBody>
          <a:bodyPr wrap="none" rtlCol="0">
            <a:spAutoFit/>
          </a:bodyPr>
          <a:lstStyle/>
          <a:p>
            <a:r>
              <a:rPr lang="en-US" sz="2200" b="1" dirty="0" err="1">
                <a:solidFill>
                  <a:schemeClr val="accent3">
                    <a:lumMod val="50000"/>
                  </a:schemeClr>
                </a:solidFill>
              </a:rPr>
              <a:t>Sutardja</a:t>
            </a:r>
            <a:r>
              <a:rPr lang="en-US" sz="2200" b="1" dirty="0">
                <a:solidFill>
                  <a:schemeClr val="accent3">
                    <a:lumMod val="50000"/>
                  </a:schemeClr>
                </a:solidFill>
              </a:rPr>
              <a:t> Center</a:t>
            </a:r>
          </a:p>
        </p:txBody>
      </p:sp>
      <p:sp>
        <p:nvSpPr>
          <p:cNvPr id="20" name="Oval 19"/>
          <p:cNvSpPr/>
          <p:nvPr/>
        </p:nvSpPr>
        <p:spPr>
          <a:xfrm>
            <a:off x="3400426" y="1518701"/>
            <a:ext cx="5355869" cy="1867207"/>
          </a:xfrm>
          <a:prstGeom prst="ellipse">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997871" y="4957167"/>
            <a:ext cx="2154882" cy="430887"/>
          </a:xfrm>
          <a:prstGeom prst="rect">
            <a:avLst/>
          </a:prstGeom>
          <a:noFill/>
        </p:spPr>
        <p:txBody>
          <a:bodyPr wrap="none" rtlCol="0">
            <a:spAutoFit/>
          </a:bodyPr>
          <a:lstStyle/>
          <a:p>
            <a:r>
              <a:rPr lang="en-US" sz="2200" b="1" dirty="0">
                <a:solidFill>
                  <a:schemeClr val="accent6">
                    <a:lumMod val="75000"/>
                  </a:schemeClr>
                </a:solidFill>
              </a:rPr>
              <a:t>This IEOR Course</a:t>
            </a:r>
          </a:p>
        </p:txBody>
      </p:sp>
    </p:spTree>
    <p:extLst>
      <p:ext uri="{BB962C8B-B14F-4D97-AF65-F5344CB8AC3E}">
        <p14:creationId xmlns:p14="http://schemas.microsoft.com/office/powerpoint/2010/main" val="33648179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4166537" y="3956580"/>
            <a:ext cx="1552298" cy="11204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Avenir Black"/>
                <a:cs typeface="Avenir Black"/>
              </a:rPr>
              <a:t>Propose Low Tech Solution (1)</a:t>
            </a:r>
          </a:p>
        </p:txBody>
      </p:sp>
      <p:sp>
        <p:nvSpPr>
          <p:cNvPr id="14" name="Rectangle 13"/>
          <p:cNvSpPr/>
          <p:nvPr/>
        </p:nvSpPr>
        <p:spPr>
          <a:xfrm>
            <a:off x="1524001" y="3956580"/>
            <a:ext cx="2642537" cy="11204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venir Black"/>
                <a:cs typeface="Avenir Black"/>
              </a:rPr>
              <a:t>Brainstorm Challenge</a:t>
            </a:r>
          </a:p>
          <a:p>
            <a:pPr algn="ctr"/>
            <a:r>
              <a:rPr lang="en-US" dirty="0">
                <a:latin typeface="Avenir Black"/>
                <a:cs typeface="Avenir Black"/>
              </a:rPr>
              <a:t>and Validate (4)</a:t>
            </a:r>
          </a:p>
        </p:txBody>
      </p:sp>
      <p:sp>
        <p:nvSpPr>
          <p:cNvPr id="32" name="TextBox 12"/>
          <p:cNvSpPr txBox="1">
            <a:spLocks noChangeArrowheads="1"/>
          </p:cNvSpPr>
          <p:nvPr/>
        </p:nvSpPr>
        <p:spPr bwMode="auto">
          <a:xfrm>
            <a:off x="1524000" y="2966500"/>
            <a:ext cx="9158216" cy="954107"/>
          </a:xfrm>
          <a:prstGeom prst="rect">
            <a:avLst/>
          </a:prstGeom>
          <a:ln>
            <a:noFill/>
          </a:ln>
          <a:extLst/>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lvl1pPr eaLnBrk="0" hangingPunct="0">
              <a:defRPr sz="2800">
                <a:solidFill>
                  <a:schemeClr val="tx1"/>
                </a:solidFill>
                <a:latin typeface="Arial Unicode MS" charset="0"/>
                <a:ea typeface="MS PGothic" charset="0"/>
                <a:cs typeface="MS PGothic" charset="0"/>
              </a:defRPr>
            </a:lvl1pPr>
            <a:lvl2pPr marL="37931725" indent="-37474525" eaLnBrk="0" hangingPunct="0">
              <a:defRPr sz="2800">
                <a:solidFill>
                  <a:schemeClr val="tx1"/>
                </a:solidFill>
                <a:latin typeface="Arial Unicode MS" charset="0"/>
                <a:ea typeface="MS PGothic" charset="0"/>
                <a:cs typeface="MS PGothic" charset="0"/>
              </a:defRPr>
            </a:lvl2pPr>
            <a:lvl3pPr eaLnBrk="0" hangingPunct="0">
              <a:defRPr sz="2800">
                <a:solidFill>
                  <a:schemeClr val="tx1"/>
                </a:solidFill>
                <a:latin typeface="Arial Unicode MS" charset="0"/>
                <a:ea typeface="MS PGothic" charset="0"/>
                <a:cs typeface="MS PGothic" charset="0"/>
              </a:defRPr>
            </a:lvl3pPr>
            <a:lvl4pPr eaLnBrk="0" hangingPunct="0">
              <a:defRPr sz="2800">
                <a:solidFill>
                  <a:schemeClr val="tx1"/>
                </a:solidFill>
                <a:latin typeface="Arial Unicode MS" charset="0"/>
                <a:ea typeface="MS PGothic" charset="0"/>
                <a:cs typeface="MS PGothic" charset="0"/>
              </a:defRPr>
            </a:lvl4pPr>
            <a:lvl5pPr eaLnBrk="0" hangingPunct="0">
              <a:defRPr sz="2800">
                <a:solidFill>
                  <a:schemeClr val="tx1"/>
                </a:solidFill>
                <a:latin typeface="Arial Unicode MS" charset="0"/>
                <a:ea typeface="MS PGothic" charset="0"/>
                <a:cs typeface="MS PGothic" charset="0"/>
              </a:defRPr>
            </a:lvl5pPr>
            <a:lvl6pPr marL="457200" eaLnBrk="0" fontAlgn="base" hangingPunct="0">
              <a:spcBef>
                <a:spcPct val="20000"/>
              </a:spcBef>
              <a:spcAft>
                <a:spcPct val="0"/>
              </a:spcAft>
              <a:defRPr sz="2800">
                <a:solidFill>
                  <a:schemeClr val="tx1"/>
                </a:solidFill>
                <a:latin typeface="Arial Unicode MS" charset="0"/>
                <a:ea typeface="MS PGothic" charset="0"/>
                <a:cs typeface="MS PGothic" charset="0"/>
              </a:defRPr>
            </a:lvl6pPr>
            <a:lvl7pPr marL="914400" eaLnBrk="0" fontAlgn="base" hangingPunct="0">
              <a:spcBef>
                <a:spcPct val="20000"/>
              </a:spcBef>
              <a:spcAft>
                <a:spcPct val="0"/>
              </a:spcAft>
              <a:defRPr sz="2800">
                <a:solidFill>
                  <a:schemeClr val="tx1"/>
                </a:solidFill>
                <a:latin typeface="Arial Unicode MS" charset="0"/>
                <a:ea typeface="MS PGothic" charset="0"/>
                <a:cs typeface="MS PGothic" charset="0"/>
              </a:defRPr>
            </a:lvl7pPr>
            <a:lvl8pPr marL="1371600" eaLnBrk="0" fontAlgn="base" hangingPunct="0">
              <a:spcBef>
                <a:spcPct val="20000"/>
              </a:spcBef>
              <a:spcAft>
                <a:spcPct val="0"/>
              </a:spcAft>
              <a:defRPr sz="2800">
                <a:solidFill>
                  <a:schemeClr val="tx1"/>
                </a:solidFill>
                <a:latin typeface="Arial Unicode MS" charset="0"/>
                <a:ea typeface="MS PGothic" charset="0"/>
                <a:cs typeface="MS PGothic" charset="0"/>
              </a:defRPr>
            </a:lvl8pPr>
            <a:lvl9pPr marL="1828800" eaLnBrk="0" fontAlgn="base" hangingPunct="0">
              <a:spcBef>
                <a:spcPct val="20000"/>
              </a:spcBef>
              <a:spcAft>
                <a:spcPct val="0"/>
              </a:spcAft>
              <a:defRPr sz="2800">
                <a:solidFill>
                  <a:schemeClr val="tx1"/>
                </a:solidFill>
                <a:latin typeface="Arial Unicode MS" charset="0"/>
                <a:ea typeface="MS PGothic" charset="0"/>
                <a:cs typeface="MS PGothic" charset="0"/>
              </a:defRPr>
            </a:lvl9pPr>
          </a:lstStyle>
          <a:p>
            <a:pPr algn="ctr" eaLnBrk="1" hangingPunct="1"/>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venir Black"/>
                <a:cs typeface="Avenir Black"/>
              </a:rPr>
              <a:t>Lectures: Quant Models and </a:t>
            </a:r>
            <a:b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venir Black"/>
                <a:cs typeface="Avenir Black"/>
              </a:rPr>
            </a:b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venir Black"/>
                <a:cs typeface="Avenir Black"/>
              </a:rPr>
              <a:t>CS Code Examples 	</a:t>
            </a:r>
          </a:p>
        </p:txBody>
      </p:sp>
      <p:sp>
        <p:nvSpPr>
          <p:cNvPr id="43" name="Rectangle 42"/>
          <p:cNvSpPr/>
          <p:nvPr/>
        </p:nvSpPr>
        <p:spPr>
          <a:xfrm>
            <a:off x="9488136" y="3947512"/>
            <a:ext cx="1172413" cy="1120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Black"/>
                <a:cs typeface="Avenir Black"/>
              </a:rPr>
              <a:t>Demo </a:t>
            </a:r>
            <a:br>
              <a:rPr lang="en-US" dirty="0">
                <a:latin typeface="Avenir Black"/>
                <a:cs typeface="Avenir Black"/>
              </a:rPr>
            </a:br>
            <a:r>
              <a:rPr lang="en-US" dirty="0">
                <a:latin typeface="Avenir Black"/>
                <a:cs typeface="Avenir Black"/>
              </a:rPr>
              <a:t>or Die (1)</a:t>
            </a:r>
          </a:p>
        </p:txBody>
      </p:sp>
      <p:sp>
        <p:nvSpPr>
          <p:cNvPr id="44" name="Rectangle 43"/>
          <p:cNvSpPr/>
          <p:nvPr/>
        </p:nvSpPr>
        <p:spPr>
          <a:xfrm>
            <a:off x="5718834" y="3953219"/>
            <a:ext cx="3769302" cy="112043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venir Black"/>
                <a:cs typeface="Avenir Black"/>
              </a:rPr>
              <a:t>Execute * Iterate</a:t>
            </a:r>
          </a:p>
          <a:p>
            <a:pPr algn="ctr"/>
            <a:r>
              <a:rPr lang="en-US" dirty="0" err="1">
                <a:latin typeface="Avenir Black"/>
                <a:cs typeface="Avenir Black"/>
              </a:rPr>
              <a:t>BMoE</a:t>
            </a:r>
            <a:r>
              <a:rPr lang="en-US" dirty="0">
                <a:latin typeface="Avenir Black"/>
                <a:cs typeface="Avenir Black"/>
              </a:rPr>
              <a:t> Reflections</a:t>
            </a:r>
          </a:p>
          <a:p>
            <a:pPr algn="ctr"/>
            <a:r>
              <a:rPr lang="en-US" dirty="0">
                <a:latin typeface="Avenir Black"/>
                <a:cs typeface="Avenir Black"/>
              </a:rPr>
              <a:t>Agile Spring (8)</a:t>
            </a:r>
          </a:p>
        </p:txBody>
      </p:sp>
      <p:sp>
        <p:nvSpPr>
          <p:cNvPr id="45" name="Right Arrow 44"/>
          <p:cNvSpPr/>
          <p:nvPr/>
        </p:nvSpPr>
        <p:spPr>
          <a:xfrm>
            <a:off x="1545668" y="1662927"/>
            <a:ext cx="3789120" cy="126710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dirty="0">
                <a:latin typeface="Avenir Black"/>
                <a:cs typeface="Avenir Black"/>
              </a:rPr>
              <a:t>Insightful Story</a:t>
            </a:r>
          </a:p>
        </p:txBody>
      </p:sp>
      <p:sp>
        <p:nvSpPr>
          <p:cNvPr id="34" name="Right Arrow 33"/>
          <p:cNvSpPr/>
          <p:nvPr/>
        </p:nvSpPr>
        <p:spPr>
          <a:xfrm>
            <a:off x="5334788" y="1662927"/>
            <a:ext cx="5347429" cy="126710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dirty="0">
                <a:latin typeface="Avenir Black"/>
                <a:cs typeface="Avenir Black"/>
              </a:rPr>
              <a:t>Solution</a:t>
            </a:r>
          </a:p>
        </p:txBody>
      </p:sp>
      <p:sp>
        <p:nvSpPr>
          <p:cNvPr id="22" name="Title 1"/>
          <p:cNvSpPr>
            <a:spLocks noGrp="1"/>
          </p:cNvSpPr>
          <p:nvPr>
            <p:ph type="title"/>
          </p:nvPr>
        </p:nvSpPr>
        <p:spPr>
          <a:xfrm>
            <a:off x="1524000" y="-3543"/>
            <a:ext cx="9144000" cy="936834"/>
          </a:xfrm>
          <a:solidFill>
            <a:schemeClr val="dk1">
              <a:alpha val="51000"/>
            </a:schemeClr>
          </a:solidFill>
          <a:ln>
            <a:noFill/>
          </a:ln>
        </p:spPr>
        <p:style>
          <a:lnRef idx="2">
            <a:schemeClr val="dk1">
              <a:shade val="50000"/>
            </a:schemeClr>
          </a:lnRef>
          <a:fillRef idx="1">
            <a:schemeClr val="dk1"/>
          </a:fillRef>
          <a:effectRef idx="0">
            <a:schemeClr val="dk1"/>
          </a:effectRef>
          <a:fontRef idx="minor">
            <a:schemeClr val="lt1"/>
          </a:fontRef>
        </p:style>
        <p:txBody>
          <a:bodyPr>
            <a:normAutofit/>
          </a:bodyPr>
          <a:lstStyle/>
          <a:p>
            <a:r>
              <a:rPr lang="en-US" dirty="0" smtClean="0"/>
              <a:t>How the Data-X Course Works:</a:t>
            </a:r>
            <a:endParaRPr lang="en-US" dirty="0"/>
          </a:p>
        </p:txBody>
      </p:sp>
      <p:sp>
        <p:nvSpPr>
          <p:cNvPr id="13" name="TextBox 12"/>
          <p:cNvSpPr txBox="1">
            <a:spLocks noChangeArrowheads="1"/>
          </p:cNvSpPr>
          <p:nvPr/>
        </p:nvSpPr>
        <p:spPr bwMode="auto">
          <a:xfrm>
            <a:off x="1545668" y="7088832"/>
            <a:ext cx="9122332" cy="461665"/>
          </a:xfrm>
          <a:prstGeom prst="rect">
            <a:avLst/>
          </a:prstGeom>
          <a:solidFill>
            <a:schemeClr val="accent2">
              <a:lumMod val="40000"/>
              <a:lumOff val="60000"/>
            </a:schemeClr>
          </a:solidFill>
          <a:ln>
            <a:solidFill>
              <a:schemeClr val="accent1"/>
            </a:solidFill>
          </a:ln>
          <a:extLst/>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lvl1pPr eaLnBrk="0" hangingPunct="0">
              <a:defRPr sz="2800">
                <a:solidFill>
                  <a:schemeClr val="tx1"/>
                </a:solidFill>
                <a:latin typeface="Arial Unicode MS" charset="0"/>
                <a:ea typeface="MS PGothic" charset="0"/>
                <a:cs typeface="MS PGothic" charset="0"/>
              </a:defRPr>
            </a:lvl1pPr>
            <a:lvl2pPr marL="37931725" indent="-37474525" eaLnBrk="0" hangingPunct="0">
              <a:defRPr sz="2800">
                <a:solidFill>
                  <a:schemeClr val="tx1"/>
                </a:solidFill>
                <a:latin typeface="Arial Unicode MS" charset="0"/>
                <a:ea typeface="MS PGothic" charset="0"/>
                <a:cs typeface="MS PGothic" charset="0"/>
              </a:defRPr>
            </a:lvl2pPr>
            <a:lvl3pPr eaLnBrk="0" hangingPunct="0">
              <a:defRPr sz="2800">
                <a:solidFill>
                  <a:schemeClr val="tx1"/>
                </a:solidFill>
                <a:latin typeface="Arial Unicode MS" charset="0"/>
                <a:ea typeface="MS PGothic" charset="0"/>
                <a:cs typeface="MS PGothic" charset="0"/>
              </a:defRPr>
            </a:lvl3pPr>
            <a:lvl4pPr eaLnBrk="0" hangingPunct="0">
              <a:defRPr sz="2800">
                <a:solidFill>
                  <a:schemeClr val="tx1"/>
                </a:solidFill>
                <a:latin typeface="Arial Unicode MS" charset="0"/>
                <a:ea typeface="MS PGothic" charset="0"/>
                <a:cs typeface="MS PGothic" charset="0"/>
              </a:defRPr>
            </a:lvl4pPr>
            <a:lvl5pPr eaLnBrk="0" hangingPunct="0">
              <a:defRPr sz="2800">
                <a:solidFill>
                  <a:schemeClr val="tx1"/>
                </a:solidFill>
                <a:latin typeface="Arial Unicode MS" charset="0"/>
                <a:ea typeface="MS PGothic" charset="0"/>
                <a:cs typeface="MS PGothic" charset="0"/>
              </a:defRPr>
            </a:lvl5pPr>
            <a:lvl6pPr marL="457200" eaLnBrk="0" fontAlgn="base" hangingPunct="0">
              <a:spcBef>
                <a:spcPct val="20000"/>
              </a:spcBef>
              <a:spcAft>
                <a:spcPct val="0"/>
              </a:spcAft>
              <a:defRPr sz="2800">
                <a:solidFill>
                  <a:schemeClr val="tx1"/>
                </a:solidFill>
                <a:latin typeface="Arial Unicode MS" charset="0"/>
                <a:ea typeface="MS PGothic" charset="0"/>
                <a:cs typeface="MS PGothic" charset="0"/>
              </a:defRPr>
            </a:lvl6pPr>
            <a:lvl7pPr marL="914400" eaLnBrk="0" fontAlgn="base" hangingPunct="0">
              <a:spcBef>
                <a:spcPct val="20000"/>
              </a:spcBef>
              <a:spcAft>
                <a:spcPct val="0"/>
              </a:spcAft>
              <a:defRPr sz="2800">
                <a:solidFill>
                  <a:schemeClr val="tx1"/>
                </a:solidFill>
                <a:latin typeface="Arial Unicode MS" charset="0"/>
                <a:ea typeface="MS PGothic" charset="0"/>
                <a:cs typeface="MS PGothic" charset="0"/>
              </a:defRPr>
            </a:lvl7pPr>
            <a:lvl8pPr marL="1371600" eaLnBrk="0" fontAlgn="base" hangingPunct="0">
              <a:spcBef>
                <a:spcPct val="20000"/>
              </a:spcBef>
              <a:spcAft>
                <a:spcPct val="0"/>
              </a:spcAft>
              <a:defRPr sz="2800">
                <a:solidFill>
                  <a:schemeClr val="tx1"/>
                </a:solidFill>
                <a:latin typeface="Arial Unicode MS" charset="0"/>
                <a:ea typeface="MS PGothic" charset="0"/>
                <a:cs typeface="MS PGothic" charset="0"/>
              </a:defRPr>
            </a:lvl8pPr>
            <a:lvl9pPr marL="1828800" eaLnBrk="0" fontAlgn="base" hangingPunct="0">
              <a:spcBef>
                <a:spcPct val="20000"/>
              </a:spcBef>
              <a:spcAft>
                <a:spcPct val="0"/>
              </a:spcAft>
              <a:defRPr sz="2800">
                <a:solidFill>
                  <a:schemeClr val="tx1"/>
                </a:solidFill>
                <a:latin typeface="Arial Unicode MS" charset="0"/>
                <a:ea typeface="MS PGothic" charset="0"/>
                <a:cs typeface="MS PGothic" charset="0"/>
              </a:defRPr>
            </a:lvl9pPr>
          </a:lstStyle>
          <a:p>
            <a:pPr algn="ctr" eaLnBrk="1" hangingPunct="1"/>
            <a:r>
              <a:rPr lang="en-US" sz="2400" dirty="0">
                <a:solidFill>
                  <a:schemeClr val="accent2"/>
                </a:solidFill>
                <a:latin typeface="Avenir Black"/>
                <a:cs typeface="Avenir Black"/>
              </a:rPr>
              <a:t>CS Tool Industry Lectures – Video Flip	</a:t>
            </a:r>
          </a:p>
        </p:txBody>
      </p:sp>
      <p:sp>
        <p:nvSpPr>
          <p:cNvPr id="2" name="TextBox 1"/>
          <p:cNvSpPr txBox="1"/>
          <p:nvPr/>
        </p:nvSpPr>
        <p:spPr>
          <a:xfrm>
            <a:off x="6057414" y="5504041"/>
            <a:ext cx="4382931" cy="369332"/>
          </a:xfrm>
          <a:prstGeom prst="rect">
            <a:avLst/>
          </a:prstGeom>
          <a:noFill/>
        </p:spPr>
        <p:txBody>
          <a:bodyPr wrap="none" rtlCol="0">
            <a:spAutoFit/>
          </a:bodyPr>
          <a:lstStyle/>
          <a:p>
            <a:r>
              <a:rPr lang="en-US" dirty="0"/>
              <a:t>Team: Tech Lead, Product Lead + 2-4 Experts </a:t>
            </a:r>
          </a:p>
        </p:txBody>
      </p:sp>
    </p:spTree>
    <p:extLst>
      <p:ext uri="{BB962C8B-B14F-4D97-AF65-F5344CB8AC3E}">
        <p14:creationId xmlns:p14="http://schemas.microsoft.com/office/powerpoint/2010/main" val="1782929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800" b="1" dirty="0"/>
              <a:t>What we cover and what we won’t</a:t>
            </a:r>
          </a:p>
        </p:txBody>
      </p:sp>
      <p:sp>
        <p:nvSpPr>
          <p:cNvPr id="4" name="Text Placeholder 3"/>
          <p:cNvSpPr>
            <a:spLocks noGrp="1"/>
          </p:cNvSpPr>
          <p:nvPr>
            <p:ph type="body" idx="1"/>
          </p:nvPr>
        </p:nvSpPr>
        <p:spPr>
          <a:xfrm>
            <a:off x="1981200" y="1111726"/>
            <a:ext cx="4040188" cy="639762"/>
          </a:xfrm>
        </p:spPr>
        <p:txBody>
          <a:bodyPr/>
          <a:lstStyle/>
          <a:p>
            <a:r>
              <a:rPr lang="en-US" sz="2000" dirty="0"/>
              <a:t>Yes</a:t>
            </a:r>
          </a:p>
        </p:txBody>
      </p:sp>
      <p:sp>
        <p:nvSpPr>
          <p:cNvPr id="5" name="Content Placeholder 4"/>
          <p:cNvSpPr>
            <a:spLocks noGrp="1"/>
          </p:cNvSpPr>
          <p:nvPr>
            <p:ph sz="half" idx="2"/>
          </p:nvPr>
        </p:nvSpPr>
        <p:spPr>
          <a:xfrm>
            <a:off x="1981201" y="1751488"/>
            <a:ext cx="3529381" cy="3951288"/>
          </a:xfrm>
        </p:spPr>
        <p:txBody>
          <a:bodyPr>
            <a:normAutofit/>
          </a:bodyPr>
          <a:lstStyle/>
          <a:p>
            <a:r>
              <a:rPr lang="en-US" sz="2000" dirty="0"/>
              <a:t>Tools for Data and Math</a:t>
            </a:r>
          </a:p>
          <a:p>
            <a:r>
              <a:rPr lang="en-US" sz="2000" dirty="0"/>
              <a:t>Open source tool sets</a:t>
            </a:r>
          </a:p>
          <a:p>
            <a:r>
              <a:rPr lang="en-US" sz="2000" dirty="0"/>
              <a:t>Use of ML and Natural Language tools</a:t>
            </a:r>
          </a:p>
          <a:p>
            <a:r>
              <a:rPr lang="en-US" sz="2000" dirty="0"/>
              <a:t>Cookbook Applications for common system</a:t>
            </a:r>
          </a:p>
          <a:p>
            <a:r>
              <a:rPr lang="en-US" sz="2000" dirty="0"/>
              <a:t>A real life integrated project</a:t>
            </a:r>
          </a:p>
          <a:p>
            <a:r>
              <a:rPr lang="en-US" sz="2000" dirty="0"/>
              <a:t>Operational scalable code for any field or application</a:t>
            </a:r>
          </a:p>
          <a:p>
            <a:r>
              <a:rPr lang="en-US" sz="2000" dirty="0"/>
              <a:t>Enough to be dangerous</a:t>
            </a:r>
          </a:p>
          <a:p>
            <a:r>
              <a:rPr lang="en-US" sz="2000" dirty="0"/>
              <a:t>A system’s viewpoint</a:t>
            </a:r>
          </a:p>
          <a:p>
            <a:endParaRPr lang="en-US" sz="2000" dirty="0"/>
          </a:p>
        </p:txBody>
      </p:sp>
      <p:sp>
        <p:nvSpPr>
          <p:cNvPr id="6" name="Text Placeholder 5"/>
          <p:cNvSpPr>
            <a:spLocks noGrp="1"/>
          </p:cNvSpPr>
          <p:nvPr>
            <p:ph type="body" sz="quarter" idx="3"/>
          </p:nvPr>
        </p:nvSpPr>
        <p:spPr>
          <a:xfrm>
            <a:off x="6710084" y="1111726"/>
            <a:ext cx="4041775" cy="639762"/>
          </a:xfrm>
        </p:spPr>
        <p:txBody>
          <a:bodyPr/>
          <a:lstStyle/>
          <a:p>
            <a:r>
              <a:rPr lang="en-US" sz="2000" dirty="0"/>
              <a:t>No</a:t>
            </a:r>
          </a:p>
        </p:txBody>
      </p:sp>
      <p:sp>
        <p:nvSpPr>
          <p:cNvPr id="7" name="Content Placeholder 6"/>
          <p:cNvSpPr>
            <a:spLocks noGrp="1"/>
          </p:cNvSpPr>
          <p:nvPr>
            <p:ph sz="quarter" idx="4"/>
          </p:nvPr>
        </p:nvSpPr>
        <p:spPr>
          <a:xfrm>
            <a:off x="6710084" y="1751488"/>
            <a:ext cx="3500717" cy="3951288"/>
          </a:xfrm>
        </p:spPr>
        <p:txBody>
          <a:bodyPr>
            <a:normAutofit lnSpcReduction="10000"/>
          </a:bodyPr>
          <a:lstStyle/>
          <a:p>
            <a:r>
              <a:rPr lang="en-US" sz="2000" dirty="0"/>
              <a:t>Very large Large Data Sets</a:t>
            </a:r>
          </a:p>
          <a:p>
            <a:r>
              <a:rPr lang="en-US" sz="2000" dirty="0" err="1"/>
              <a:t>Hadoop</a:t>
            </a:r>
            <a:endParaRPr lang="en-US" sz="2000" dirty="0"/>
          </a:p>
          <a:p>
            <a:r>
              <a:rPr lang="en-US" sz="2000" dirty="0"/>
              <a:t>Spark Pipelines</a:t>
            </a:r>
          </a:p>
          <a:p>
            <a:r>
              <a:rPr lang="en-US" sz="2000" dirty="0"/>
              <a:t>BDAS Stack</a:t>
            </a:r>
          </a:p>
          <a:p>
            <a:r>
              <a:rPr lang="en-US" sz="2000" dirty="0"/>
              <a:t>Ability to write an ML or Natural language framework</a:t>
            </a:r>
          </a:p>
          <a:p>
            <a:r>
              <a:rPr lang="en-US" sz="2000" dirty="0"/>
              <a:t>Detailed data science</a:t>
            </a:r>
          </a:p>
          <a:p>
            <a:r>
              <a:rPr lang="en-US" sz="2000" dirty="0"/>
              <a:t>Sparse data techniques</a:t>
            </a:r>
          </a:p>
          <a:p>
            <a:r>
              <a:rPr lang="en-US" sz="2000" dirty="0"/>
              <a:t>A purely CS view</a:t>
            </a:r>
          </a:p>
          <a:p>
            <a:r>
              <a:rPr lang="en-US" sz="2000" dirty="0"/>
              <a:t>A purely statistician’s view</a:t>
            </a:r>
          </a:p>
          <a:p>
            <a:r>
              <a:rPr lang="en-US" sz="2000" dirty="0"/>
              <a:t>In-depth Mathematic</a:t>
            </a:r>
          </a:p>
          <a:p>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23425107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800" b="1" dirty="0"/>
              <a:t>Basic Tools to Get Started</a:t>
            </a:r>
          </a:p>
        </p:txBody>
      </p:sp>
      <p:sp>
        <p:nvSpPr>
          <p:cNvPr id="3" name="Content Placeholder 2"/>
          <p:cNvSpPr>
            <a:spLocks noGrp="1"/>
          </p:cNvSpPr>
          <p:nvPr>
            <p:ph idx="1"/>
          </p:nvPr>
        </p:nvSpPr>
        <p:spPr>
          <a:xfrm>
            <a:off x="1981200" y="1270071"/>
            <a:ext cx="8229600" cy="4445665"/>
          </a:xfrm>
        </p:spPr>
        <p:txBody>
          <a:bodyPr>
            <a:normAutofit/>
          </a:bodyPr>
          <a:lstStyle/>
          <a:p>
            <a:r>
              <a:rPr lang="en-US" b="1" dirty="0" smtClean="0"/>
              <a:t>Available with </a:t>
            </a:r>
            <a:r>
              <a:rPr lang="en-US" b="1" dirty="0" smtClean="0">
                <a:solidFill>
                  <a:srgbClr val="FF0000"/>
                </a:solidFill>
              </a:rPr>
              <a:t>Anaconda Environment </a:t>
            </a:r>
            <a:r>
              <a:rPr lang="en-US" b="1" dirty="0" smtClean="0"/>
              <a:t>(available for free):</a:t>
            </a:r>
          </a:p>
          <a:p>
            <a:pPr lvl="1"/>
            <a:r>
              <a:rPr lang="en-US" dirty="0" smtClean="0"/>
              <a:t>Python, we will use version 2.7, pre-requisite to class</a:t>
            </a:r>
          </a:p>
          <a:p>
            <a:pPr lvl="1"/>
            <a:r>
              <a:rPr lang="en-US" dirty="0" err="1"/>
              <a:t>NumPy</a:t>
            </a:r>
            <a:r>
              <a:rPr lang="en-US" dirty="0"/>
              <a:t>, array processing for numbers, strings, records, and </a:t>
            </a:r>
            <a:r>
              <a:rPr lang="en-US" dirty="0" smtClean="0"/>
              <a:t>objects</a:t>
            </a:r>
          </a:p>
          <a:p>
            <a:pPr lvl="1"/>
            <a:r>
              <a:rPr lang="en-US" dirty="0" smtClean="0"/>
              <a:t>Pandas</a:t>
            </a:r>
            <a:r>
              <a:rPr lang="en-US" dirty="0"/>
              <a:t>, Powerful data structures and data analysis tools </a:t>
            </a:r>
            <a:endParaRPr lang="en-US" dirty="0" smtClean="0"/>
          </a:p>
          <a:p>
            <a:pPr lvl="1"/>
            <a:r>
              <a:rPr lang="en-US" dirty="0" err="1" smtClean="0"/>
              <a:t>SciPy</a:t>
            </a:r>
            <a:r>
              <a:rPr lang="en-US" dirty="0"/>
              <a:t>, 	Scientific Library for Python </a:t>
            </a:r>
            <a:endParaRPr lang="en-US" dirty="0" smtClean="0"/>
          </a:p>
          <a:p>
            <a:pPr lvl="1"/>
            <a:r>
              <a:rPr lang="en-US" dirty="0" err="1" smtClean="0"/>
              <a:t>Matplotlib</a:t>
            </a:r>
            <a:r>
              <a:rPr lang="en-US" dirty="0"/>
              <a:t>, Python 2D plotting library</a:t>
            </a:r>
            <a:endParaRPr lang="en-US" dirty="0" smtClean="0"/>
          </a:p>
          <a:p>
            <a:pPr lvl="1"/>
            <a:r>
              <a:rPr lang="en-US" dirty="0" smtClean="0"/>
              <a:t> </a:t>
            </a:r>
            <a:r>
              <a:rPr lang="en-US" dirty="0" err="1" smtClean="0"/>
              <a:t>Ipython</a:t>
            </a:r>
            <a:r>
              <a:rPr lang="en-US" dirty="0"/>
              <a:t> - Productive Interactive </a:t>
            </a:r>
            <a:r>
              <a:rPr lang="en-US" dirty="0" smtClean="0"/>
              <a:t>Computing</a:t>
            </a:r>
          </a:p>
          <a:p>
            <a:pPr lvl="1"/>
            <a:endParaRPr lang="en-US" dirty="0"/>
          </a:p>
          <a:p>
            <a:r>
              <a:rPr lang="en-US" b="1" dirty="0" smtClean="0"/>
              <a:t>Environment includes:</a:t>
            </a:r>
          </a:p>
          <a:p>
            <a:pPr lvl="1"/>
            <a:r>
              <a:rPr lang="en-US" dirty="0" err="1" smtClean="0"/>
              <a:t>Jupyter</a:t>
            </a:r>
            <a:r>
              <a:rPr lang="en-US" dirty="0" smtClean="0"/>
              <a:t> – Interactive web based python</a:t>
            </a:r>
          </a:p>
          <a:p>
            <a:pPr lvl="1"/>
            <a:r>
              <a:rPr lang="en-US" dirty="0" err="1" smtClean="0"/>
              <a:t>Spyder</a:t>
            </a:r>
            <a:r>
              <a:rPr lang="en-US" dirty="0" smtClean="0"/>
              <a:t> – code development environment with editor</a:t>
            </a:r>
          </a:p>
          <a:p>
            <a:pPr lvl="1"/>
            <a:endParaRPr lang="en-US" dirty="0"/>
          </a:p>
        </p:txBody>
      </p:sp>
    </p:spTree>
    <p:extLst>
      <p:ext uri="{BB962C8B-B14F-4D97-AF65-F5344CB8AC3E}">
        <p14:creationId xmlns:p14="http://schemas.microsoft.com/office/powerpoint/2010/main" val="11498234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ata.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p:cNvSpPr txBox="1"/>
          <p:nvPr/>
        </p:nvSpPr>
        <p:spPr>
          <a:xfrm>
            <a:off x="1837215" y="5381528"/>
            <a:ext cx="8207938" cy="1538883"/>
          </a:xfrm>
          <a:prstGeom prst="rect">
            <a:avLst/>
          </a:prstGeom>
          <a:solidFill>
            <a:schemeClr val="tx1">
              <a:alpha val="21000"/>
            </a:schemeClr>
          </a:solidFill>
          <a:effectLst>
            <a:outerShdw blurRad="50800" dist="38100" dir="2700000" algn="tl" rotWithShape="0">
              <a:srgbClr val="000000">
                <a:alpha val="43000"/>
              </a:srgbClr>
            </a:outerShdw>
          </a:effectLst>
        </p:spPr>
        <p:txBody>
          <a:bodyPr wrap="square" lIns="274320" tIns="274320" rIns="274320" bIns="274320" rtlCol="0">
            <a:spAutoFit/>
          </a:bodyPr>
          <a:lstStyle/>
          <a:p>
            <a:r>
              <a:rPr lang="en-US" sz="1600" dirty="0">
                <a:solidFill>
                  <a:schemeClr val="bg1"/>
                </a:solidFill>
                <a:latin typeface="Helvetica Neue Light"/>
                <a:cs typeface="Helvetica Neue Light"/>
              </a:rPr>
              <a:t>Ikhlaq Sidhu </a:t>
            </a:r>
            <a:br>
              <a:rPr lang="en-US" sz="1600" dirty="0">
                <a:solidFill>
                  <a:schemeClr val="bg1"/>
                </a:solidFill>
                <a:latin typeface="Helvetica Neue Light"/>
                <a:cs typeface="Helvetica Neue Light"/>
              </a:rPr>
            </a:br>
            <a:r>
              <a:rPr lang="en-US" sz="1600" dirty="0">
                <a:solidFill>
                  <a:schemeClr val="bg1"/>
                </a:solidFill>
                <a:latin typeface="Helvetica Neue Light"/>
                <a:cs typeface="Helvetica Neue Light"/>
              </a:rPr>
              <a:t>Chief Scientist &amp; Founding Director, </a:t>
            </a:r>
            <a:br>
              <a:rPr lang="en-US" sz="1600" dirty="0">
                <a:solidFill>
                  <a:schemeClr val="bg1"/>
                </a:solidFill>
                <a:latin typeface="Helvetica Neue Light"/>
                <a:cs typeface="Helvetica Neue Light"/>
              </a:rPr>
            </a:br>
            <a:r>
              <a:rPr lang="en-US" sz="1600" dirty="0" err="1">
                <a:solidFill>
                  <a:schemeClr val="bg1"/>
                </a:solidFill>
                <a:latin typeface="Helvetica Neue Light"/>
                <a:cs typeface="Helvetica Neue Light"/>
              </a:rPr>
              <a:t>Sutardja</a:t>
            </a:r>
            <a:r>
              <a:rPr lang="en-US" sz="1600" dirty="0">
                <a:solidFill>
                  <a:schemeClr val="bg1"/>
                </a:solidFill>
                <a:latin typeface="Helvetica Neue Light"/>
                <a:cs typeface="Helvetica Neue Light"/>
              </a:rPr>
              <a:t> </a:t>
            </a:r>
            <a:r>
              <a:rPr lang="en-US" sz="1600" dirty="0">
                <a:solidFill>
                  <a:schemeClr val="bg1"/>
                </a:solidFill>
                <a:latin typeface="Helvetica Neue Light"/>
                <a:ea typeface="ＭＳ Ｐゴシック" charset="-128"/>
                <a:cs typeface="Helvetica Neue Light"/>
              </a:rPr>
              <a:t>Center for Entrepreneurship &amp; Technology</a:t>
            </a:r>
            <a:br>
              <a:rPr lang="en-US" sz="1600" dirty="0">
                <a:solidFill>
                  <a:schemeClr val="bg1"/>
                </a:solidFill>
                <a:latin typeface="Helvetica Neue Light"/>
                <a:ea typeface="ＭＳ Ｐゴシック" charset="-128"/>
                <a:cs typeface="Helvetica Neue Light"/>
              </a:rPr>
            </a:br>
            <a:r>
              <a:rPr lang="en-US" sz="1600" dirty="0">
                <a:solidFill>
                  <a:schemeClr val="bg1"/>
                </a:solidFill>
                <a:latin typeface="Helvetica Neue Light"/>
                <a:ea typeface="ＭＳ Ｐゴシック" charset="-128"/>
                <a:cs typeface="Helvetica Neue Light"/>
              </a:rPr>
              <a:t>IEOR Emerging Area Professor Award, UC Berkeley</a:t>
            </a:r>
            <a:endParaRPr lang="en-US" sz="1600" dirty="0">
              <a:solidFill>
                <a:schemeClr val="bg1"/>
              </a:solidFill>
              <a:latin typeface="Helvetica Neue Light"/>
              <a:cs typeface="Helvetica Neue Light"/>
            </a:endParaRPr>
          </a:p>
        </p:txBody>
      </p:sp>
      <p:sp>
        <p:nvSpPr>
          <p:cNvPr id="6" name="TextBox 5"/>
          <p:cNvSpPr txBox="1"/>
          <p:nvPr/>
        </p:nvSpPr>
        <p:spPr>
          <a:xfrm>
            <a:off x="7468591" y="325795"/>
            <a:ext cx="1297250" cy="400110"/>
          </a:xfrm>
          <a:prstGeom prst="rect">
            <a:avLst/>
          </a:prstGeom>
          <a:noFill/>
        </p:spPr>
        <p:txBody>
          <a:bodyPr wrap="none" rtlCol="0">
            <a:spAutoFit/>
          </a:bodyPr>
          <a:lstStyle/>
          <a:p>
            <a:r>
              <a:rPr lang="en-US" sz="2000" dirty="0"/>
              <a:t>About Me:</a:t>
            </a:r>
          </a:p>
        </p:txBody>
      </p:sp>
      <p:sp>
        <p:nvSpPr>
          <p:cNvPr id="3" name="Title 2"/>
          <p:cNvSpPr>
            <a:spLocks noGrp="1"/>
          </p:cNvSpPr>
          <p:nvPr>
            <p:ph type="ctrTitle"/>
          </p:nvPr>
        </p:nvSpPr>
        <p:spPr>
          <a:xfrm>
            <a:off x="2272753" y="2248141"/>
            <a:ext cx="7772400" cy="1470025"/>
          </a:xfrm>
          <a:solidFill>
            <a:schemeClr val="dk1">
              <a:alpha val="74000"/>
            </a:schemeClr>
          </a:solidFill>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Introduction</a:t>
            </a:r>
            <a:br>
              <a:rPr lang="en-US" dirty="0" smtClean="0"/>
            </a:br>
            <a:r>
              <a:rPr lang="en-US" sz="2400" dirty="0"/>
              <a:t>Data-X: A Course on Data, Signals, and Systems</a:t>
            </a:r>
            <a:endParaRPr lang="en-US" dirty="0"/>
          </a:p>
        </p:txBody>
      </p:sp>
      <p:sp>
        <p:nvSpPr>
          <p:cNvPr id="10" name="TextBox 9"/>
          <p:cNvSpPr txBox="1"/>
          <p:nvPr/>
        </p:nvSpPr>
        <p:spPr>
          <a:xfrm>
            <a:off x="1751167" y="231587"/>
            <a:ext cx="3880743" cy="1323439"/>
          </a:xfrm>
          <a:prstGeom prst="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5400" dirty="0">
                <a:latin typeface="Courier New"/>
                <a:cs typeface="Courier New"/>
              </a:rPr>
              <a:t>Data</a:t>
            </a:r>
            <a:r>
              <a:rPr lang="en-US" sz="5400" dirty="0">
                <a:latin typeface="Arial Narrow"/>
                <a:cs typeface="Arial Narrow"/>
              </a:rPr>
              <a:t> </a:t>
            </a:r>
            <a:r>
              <a:rPr lang="en-US" sz="8000" baseline="30000" dirty="0">
                <a:latin typeface="Courier New"/>
                <a:cs typeface="Courier New"/>
              </a:rPr>
              <a:t>X</a:t>
            </a:r>
            <a:endParaRPr lang="en-US" dirty="0">
              <a:latin typeface="Optima"/>
              <a:cs typeface="Optima"/>
            </a:endParaRPr>
          </a:p>
        </p:txBody>
      </p:sp>
    </p:spTree>
    <p:extLst>
      <p:ext uri="{BB962C8B-B14F-4D97-AF65-F5344CB8AC3E}">
        <p14:creationId xmlns:p14="http://schemas.microsoft.com/office/powerpoint/2010/main" val="5732338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7104</TotalTime>
  <Words>2601</Words>
  <Application>Microsoft Macintosh PowerPoint</Application>
  <PresentationFormat>Widescreen</PresentationFormat>
  <Paragraphs>732</Paragraphs>
  <Slides>37</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Arial Narrow</vt:lpstr>
      <vt:lpstr>Avenir Black</vt:lpstr>
      <vt:lpstr>Calibri</vt:lpstr>
      <vt:lpstr>Courier New</vt:lpstr>
      <vt:lpstr>Helvetica Neue Light</vt:lpstr>
      <vt:lpstr>Mangal</vt:lpstr>
      <vt:lpstr>MS PGothic</vt:lpstr>
      <vt:lpstr>ＭＳ Ｐゴシック</vt:lpstr>
      <vt:lpstr>Optima</vt:lpstr>
      <vt:lpstr>Arial</vt:lpstr>
      <vt:lpstr>Office Theme</vt:lpstr>
      <vt:lpstr>Introduction Data-X: A Course on Data, Signals, and Systems</vt:lpstr>
      <vt:lpstr>Welcome to Data-X</vt:lpstr>
      <vt:lpstr>PowerPoint Presentation</vt:lpstr>
      <vt:lpstr>What is in it</vt:lpstr>
      <vt:lpstr>What is this class</vt:lpstr>
      <vt:lpstr>How the Data-X Course Works:</vt:lpstr>
      <vt:lpstr>What we cover and what we won’t</vt:lpstr>
      <vt:lpstr>Basic Tools to Get Started</vt:lpstr>
      <vt:lpstr>Introduction Data-X: A Course on Data, Signals, and Systems</vt:lpstr>
      <vt:lpstr>A High Level Overview of Data</vt:lpstr>
      <vt:lpstr>Basic Concept of Working with Data</vt:lpstr>
      <vt:lpstr>Human Interpretation of Data</vt:lpstr>
      <vt:lpstr>How did data become such a big deal?</vt:lpstr>
      <vt:lpstr>Model Examples for things that  normally require human judgment</vt:lpstr>
      <vt:lpstr>PowerPoint Presentation</vt:lpstr>
      <vt:lpstr>PowerPoint Presentation</vt:lpstr>
      <vt:lpstr>Harrah’s Casino: Knowing your customer</vt:lpstr>
      <vt:lpstr>What has been happening</vt:lpstr>
      <vt:lpstr>An ML High Level Framework </vt:lpstr>
      <vt:lpstr>PowerPoint Presentation</vt:lpstr>
      <vt:lpstr>A Fundamental Idea: From Table to N- Dimensional Space</vt:lpstr>
      <vt:lpstr>PowerPoint Presentation</vt:lpstr>
      <vt:lpstr>Clustering to Classification</vt:lpstr>
      <vt:lpstr>A Fundamental Idea: From Table to Score</vt:lpstr>
      <vt:lpstr>Machine Learning: Learning from Data</vt:lpstr>
      <vt:lpstr>PowerPoint Presentation</vt:lpstr>
      <vt:lpstr>PowerPoint Presentation</vt:lpstr>
      <vt:lpstr>Neural net results are close to human results</vt:lpstr>
      <vt:lpstr>PowerPoint Presentation</vt:lpstr>
      <vt:lpstr>The Data-X System View</vt:lpstr>
      <vt:lpstr>Vivienne Ming: Face Recognition  for Finding Refugees in Camps </vt:lpstr>
      <vt:lpstr>Top 8 Business Models Using Data</vt:lpstr>
      <vt:lpstr>Your Project Can also use a Data System for Social Impact</vt:lpstr>
      <vt:lpstr>For Your Project – By Next week</vt:lpstr>
      <vt:lpstr>Reminder: A High Level Framework </vt:lpstr>
      <vt:lpstr>A High Level Framework </vt:lpstr>
      <vt:lpstr>PowerPoint Presentation</vt:lpstr>
    </vt:vector>
  </TitlesOfParts>
  <Company>UC Berkeley</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Ikhlaq Sidhu</dc:creator>
  <cp:lastModifiedBy>Microsoft Office User</cp:lastModifiedBy>
  <cp:revision>332</cp:revision>
  <cp:lastPrinted>2016-12-07T20:19:28Z</cp:lastPrinted>
  <dcterms:created xsi:type="dcterms:W3CDTF">2013-05-20T04:35:54Z</dcterms:created>
  <dcterms:modified xsi:type="dcterms:W3CDTF">2017-03-20T22:22:44Z</dcterms:modified>
</cp:coreProperties>
</file>